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147483630" r:id="rId2"/>
    <p:sldId id="2147483579" r:id="rId3"/>
    <p:sldId id="2147483625" r:id="rId4"/>
    <p:sldId id="2147483581" r:id="rId5"/>
    <p:sldId id="1930" r:id="rId6"/>
    <p:sldId id="2147483638" r:id="rId7"/>
    <p:sldId id="2147483637" r:id="rId8"/>
    <p:sldId id="2147483634" r:id="rId9"/>
    <p:sldId id="2147483636" r:id="rId10"/>
    <p:sldId id="2147483633" r:id="rId11"/>
    <p:sldId id="2147483583" r:id="rId12"/>
    <p:sldId id="2147483351" r:id="rId13"/>
    <p:sldId id="2147470044"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1"/>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4" autoAdjust="0"/>
    <p:restoredTop sz="92998" autoAdjust="0"/>
  </p:normalViewPr>
  <p:slideViewPr>
    <p:cSldViewPr snapToGrid="0">
      <p:cViewPr varScale="1">
        <p:scale>
          <a:sx n="63" d="100"/>
          <a:sy n="63" d="100"/>
        </p:scale>
        <p:origin x="828" y="76"/>
      </p:cViewPr>
      <p:guideLst/>
    </p:cSldViewPr>
  </p:slideViewPr>
  <p:notesTextViewPr>
    <p:cViewPr>
      <p:scale>
        <a:sx n="75" d="100"/>
        <a:sy n="75" d="100"/>
      </p:scale>
      <p:origin x="0" y="0"/>
    </p:cViewPr>
  </p:notesTextViewPr>
  <p:sorterViewPr>
    <p:cViewPr>
      <p:scale>
        <a:sx n="100" d="100"/>
        <a:sy n="100" d="100"/>
      </p:scale>
      <p:origin x="0" y="-20752"/>
    </p:cViewPr>
  </p:sorterViewPr>
  <p:notesViewPr>
    <p:cSldViewPr snapToGrid="0">
      <p:cViewPr varScale="1">
        <p:scale>
          <a:sx n="56" d="100"/>
          <a:sy n="56" d="100"/>
        </p:scale>
        <p:origin x="328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フッター プレースホルダー 3">
            <a:extLst>
              <a:ext uri="{FF2B5EF4-FFF2-40B4-BE49-F238E27FC236}">
                <a16:creationId xmlns:a16="http://schemas.microsoft.com/office/drawing/2014/main" id="{4411BBD0-FC95-49F1-3304-9DDB80D1FA70}"/>
              </a:ext>
            </a:extLst>
          </p:cNvPr>
          <p:cNvSpPr>
            <a:spLocks noGrp="1"/>
          </p:cNvSpPr>
          <p:nvPr>
            <p:ph type="ftr" sz="quarter" idx="2"/>
          </p:nvPr>
        </p:nvSpPr>
        <p:spPr>
          <a:xfrm>
            <a:off x="0" y="9190173"/>
            <a:ext cx="6807200" cy="749165"/>
          </a:xfrm>
          <a:prstGeom prst="rect">
            <a:avLst/>
          </a:prstGeom>
        </p:spPr>
        <p:txBody>
          <a:bodyPr vert="horz" lIns="103443" tIns="51722" rIns="103443" bIns="51722" rtlCol="0" anchor="t"/>
          <a:lstStyle>
            <a:lvl1pPr algn="l">
              <a:defRPr sz="1300"/>
            </a:lvl1pPr>
          </a:lstStyle>
          <a:p>
            <a:pPr algn="ctr"/>
            <a:r>
              <a:rPr lang="en-US" altLang="zh-CN" sz="1200" dirty="0">
                <a:latin typeface="メイリオ" panose="020B0604030504040204" pitchFamily="50" charset="-128"/>
                <a:ea typeface="メイリオ" panose="020B0604030504040204" pitchFamily="50" charset="-128"/>
              </a:rPr>
              <a:t>Copyright (C) 202</a:t>
            </a:r>
            <a:r>
              <a:rPr lang="en-US" altLang="ja-JP" sz="1200" dirty="0">
                <a:latin typeface="メイリオ" panose="020B0604030504040204" pitchFamily="50" charset="-128"/>
                <a:ea typeface="メイリオ" panose="020B0604030504040204" pitchFamily="50" charset="-128"/>
              </a:rPr>
              <a:t>6</a:t>
            </a:r>
            <a:r>
              <a:rPr lang="en-US" altLang="zh-CN" sz="1200" dirty="0">
                <a:latin typeface="メイリオ" panose="020B0604030504040204" pitchFamily="50" charset="-128"/>
                <a:ea typeface="メイリオ" panose="020B0604030504040204" pitchFamily="50" charset="-128"/>
              </a:rPr>
              <a:t> General Incorporated Association</a:t>
            </a:r>
            <a:br>
              <a:rPr lang="en-US" altLang="zh-CN" sz="1200" dirty="0">
                <a:latin typeface="メイリオ" panose="020B0604030504040204" pitchFamily="50" charset="-128"/>
                <a:ea typeface="メイリオ" panose="020B0604030504040204" pitchFamily="50" charset="-128"/>
              </a:rPr>
            </a:br>
            <a:r>
              <a:rPr lang="en-US" altLang="zh-CN" sz="1200" dirty="0">
                <a:latin typeface="メイリオ" panose="020B0604030504040204" pitchFamily="50" charset="-128"/>
                <a:ea typeface="メイリオ" panose="020B0604030504040204" pitchFamily="50" charset="-128"/>
              </a:rPr>
              <a:t>Transportation Digital Business Conference. All Rights Reserved.</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013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C5959BB-112E-423F-9E7D-CD7151F0279D}" type="datetimeFigureOut">
              <a:rPr kumimoji="1" lang="ja-JP" altLang="en-US" smtClean="0"/>
              <a:t>2026/6/16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94D1B00-460B-4520-B057-282144A3CBBF}" type="slidenum">
              <a:rPr kumimoji="1" lang="ja-JP" altLang="en-US" smtClean="0"/>
              <a:t>‹#›</a:t>
            </a:fld>
            <a:endParaRPr kumimoji="1" lang="ja-JP" altLang="en-US"/>
          </a:p>
        </p:txBody>
      </p:sp>
    </p:spTree>
    <p:extLst>
      <p:ext uri="{BB962C8B-B14F-4D97-AF65-F5344CB8AC3E}">
        <p14:creationId xmlns:p14="http://schemas.microsoft.com/office/powerpoint/2010/main" val="1979564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213CB-070A-7D9F-477A-2426B1E2ED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4D2B5E-EA7F-4991-0A2F-E36BE527B9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C14661-8C0F-3288-F026-1824C6502E94}"/>
              </a:ext>
            </a:extLst>
          </p:cNvPr>
          <p:cNvSpPr>
            <a:spLocks noGrp="1"/>
          </p:cNvSpPr>
          <p:nvPr>
            <p:ph type="body" idx="1"/>
          </p:nvPr>
        </p:nvSpPr>
        <p:spPr/>
        <p:txBody>
          <a:bodyPr/>
          <a:lstStyle/>
          <a:p>
            <a:r>
              <a:rPr kumimoji="1" lang="ja-JP" altLang="en-US" dirty="0"/>
              <a:t>一般社団法人運輸デジタルビジネス協議会のワーキンググループ活動として株式会社</a:t>
            </a:r>
            <a:r>
              <a:rPr kumimoji="1" lang="en-US" altLang="ja-JP" dirty="0"/>
              <a:t>traevo</a:t>
            </a:r>
            <a:r>
              <a:rPr kumimoji="1" lang="ja-JP" altLang="en-US" dirty="0"/>
              <a:t>が連携して企画、開発、実証を行った「共同輸配送デジタルマッチングサービス（サービス名称 ： </a:t>
            </a:r>
            <a:r>
              <a:rPr kumimoji="1" lang="en-US" altLang="ja-JP" dirty="0"/>
              <a:t>traevo </a:t>
            </a:r>
            <a:r>
              <a:rPr kumimoji="1" lang="en-US" altLang="ja-JP" dirty="0" err="1"/>
              <a:t>noWa</a:t>
            </a:r>
            <a:r>
              <a:rPr kumimoji="1" lang="ja-JP" altLang="en-US" dirty="0"/>
              <a:t>）」について、サービス提供に至った経緯とその目的、今後の展開計画とともに究極の物流効率化として期待されているフィジカルインターネットの実現のための基盤として目指す姿をご紹介します。</a:t>
            </a:r>
          </a:p>
        </p:txBody>
      </p:sp>
      <p:sp>
        <p:nvSpPr>
          <p:cNvPr id="4" name="スライド番号プレースホルダー 3">
            <a:extLst>
              <a:ext uri="{FF2B5EF4-FFF2-40B4-BE49-F238E27FC236}">
                <a16:creationId xmlns:a16="http://schemas.microsoft.com/office/drawing/2014/main" id="{B96A39D4-EEEC-6556-DFBD-D08C3BB85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137EA-0060-44FF-AF92-E338CCED7E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134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1321-A8DA-9DA3-3111-DBC1050F38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99A0C9-07B5-52A3-B08C-CCB13AAC29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58566A-EC6E-A5D5-1F33-F68786521CE6}"/>
              </a:ext>
            </a:extLst>
          </p:cNvPr>
          <p:cNvSpPr>
            <a:spLocks noGrp="1"/>
          </p:cNvSpPr>
          <p:nvPr>
            <p:ph type="body" idx="1"/>
          </p:nvPr>
        </p:nvSpPr>
        <p:spPr/>
        <p:txBody>
          <a:bodyPr/>
          <a:lstStyle/>
          <a:p>
            <a:r>
              <a:rPr kumimoji="1" lang="ja-JP" altLang="en-US" dirty="0"/>
              <a:t>誰かがではなく自分たちが。そのためには、当事者だけでなく関係者や解決策を持った人たちとの議論と実現が必要。</a:t>
            </a:r>
          </a:p>
        </p:txBody>
      </p:sp>
      <p:sp>
        <p:nvSpPr>
          <p:cNvPr id="4" name="スライド番号プレースホルダー 3">
            <a:extLst>
              <a:ext uri="{FF2B5EF4-FFF2-40B4-BE49-F238E27FC236}">
                <a16:creationId xmlns:a16="http://schemas.microsoft.com/office/drawing/2014/main" id="{26E18D86-742F-69D6-D17D-3E080FDBDCC7}"/>
              </a:ext>
            </a:extLst>
          </p:cNvPr>
          <p:cNvSpPr>
            <a:spLocks noGrp="1"/>
          </p:cNvSpPr>
          <p:nvPr>
            <p:ph type="sldNum" sz="quarter" idx="5"/>
          </p:nvPr>
        </p:nvSpPr>
        <p:spPr>
          <a:xfrm>
            <a:off x="3620125" y="11789469"/>
            <a:ext cx="2770456" cy="621129"/>
          </a:xfrm>
          <a:prstGeom prst="rect">
            <a:avLst/>
          </a:prstGeom>
        </p:spPr>
        <p:txBody>
          <a:bodyPr/>
          <a:lstStyle/>
          <a:p>
            <a:pPr defTabSz="443296">
              <a:defRPr/>
            </a:pPr>
            <a:fld id="{5422F2DE-C2F0-644B-8C6C-DFA000634036}" type="slidenum">
              <a:rPr lang="ja-JP" altLang="en-US">
                <a:solidFill>
                  <a:prstClr val="black"/>
                </a:solidFill>
                <a:latin typeface="Calibri"/>
                <a:ea typeface="ＭＳ Ｐゴシック" panose="020B0600070205080204" pitchFamily="50" charset="-128"/>
              </a:rPr>
              <a:pPr defTabSz="443296">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633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C07A-1819-9667-0EF3-E927F63B48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6BB973-2B98-9E56-656A-B148610C9B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D871F4-76EC-6A13-E97C-CCD1B62FBA6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78D11EB-8D82-06F0-CE68-DAF6FFB83AC1}"/>
              </a:ext>
            </a:extLst>
          </p:cNvPr>
          <p:cNvSpPr>
            <a:spLocks noGrp="1"/>
          </p:cNvSpPr>
          <p:nvPr>
            <p:ph type="sldNum" sz="quarter" idx="5"/>
          </p:nvPr>
        </p:nvSpPr>
        <p:spPr>
          <a:xfrm>
            <a:off x="3747500" y="13195608"/>
            <a:ext cx="2867936" cy="695210"/>
          </a:xfrm>
          <a:prstGeom prst="rect">
            <a:avLst/>
          </a:prstGeom>
        </p:spPr>
        <p:txBody>
          <a:bodyPr/>
          <a:lstStyle/>
          <a:p>
            <a:pPr defTabSz="409473">
              <a:defRPr/>
            </a:pPr>
            <a:fld id="{5422F2DE-C2F0-644B-8C6C-DFA000634036}" type="slidenum">
              <a:rPr lang="ja-JP" altLang="en-US">
                <a:solidFill>
                  <a:prstClr val="black"/>
                </a:solidFill>
                <a:latin typeface="Calibri"/>
                <a:ea typeface="ＭＳ Ｐゴシック" panose="020B0600070205080204" pitchFamily="50" charset="-128"/>
              </a:rPr>
              <a:pPr defTabSz="409473">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0164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C70F-30D6-96D1-1A73-F2068C9219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982ACA-40DE-9D57-4193-01AE4B5CB6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B54283-5925-FB7B-21F8-0CADF87AE1FB}"/>
              </a:ext>
            </a:extLst>
          </p:cNvPr>
          <p:cNvSpPr>
            <a:spLocks noGrp="1"/>
          </p:cNvSpPr>
          <p:nvPr>
            <p:ph type="body" idx="1"/>
          </p:nvPr>
        </p:nvSpPr>
        <p:spPr/>
        <p:txBody>
          <a:bodyPr/>
          <a:lstStyle/>
          <a:p>
            <a:r>
              <a:rPr kumimoji="1" lang="en-US" altLang="ja-JP" dirty="0"/>
              <a:t>2024</a:t>
            </a:r>
            <a:r>
              <a:rPr kumimoji="1" lang="ja-JP" altLang="en-US" dirty="0"/>
              <a:t>問題、カーボンニュートラル</a:t>
            </a:r>
          </a:p>
        </p:txBody>
      </p:sp>
      <p:sp>
        <p:nvSpPr>
          <p:cNvPr id="4" name="スライド番号プレースホルダー 3">
            <a:extLst>
              <a:ext uri="{FF2B5EF4-FFF2-40B4-BE49-F238E27FC236}">
                <a16:creationId xmlns:a16="http://schemas.microsoft.com/office/drawing/2014/main" id="{088E4BAC-C224-623A-9BD9-9EC3AC851691}"/>
              </a:ext>
            </a:extLst>
          </p:cNvPr>
          <p:cNvSpPr>
            <a:spLocks noGrp="1"/>
          </p:cNvSpPr>
          <p:nvPr>
            <p:ph type="sldNum" sz="quarter" idx="5"/>
          </p:nvPr>
        </p:nvSpPr>
        <p:spPr>
          <a:xfrm>
            <a:off x="3647140" y="10846084"/>
            <a:ext cx="2791131" cy="571427"/>
          </a:xfrm>
          <a:prstGeom prst="rect">
            <a:avLst/>
          </a:prstGeom>
        </p:spPr>
        <p:txBody>
          <a:bodyPr/>
          <a:lstStyle/>
          <a:p>
            <a:pPr defTabSz="883326">
              <a:defRPr/>
            </a:pPr>
            <a:fld id="{5422F2DE-C2F0-644B-8C6C-DFA000634036}" type="slidenum">
              <a:rPr lang="ja-JP" altLang="en-US" sz="1200">
                <a:solidFill>
                  <a:prstClr val="black"/>
                </a:solidFill>
                <a:latin typeface="游ゴシック" panose="02110004020202020204"/>
                <a:ea typeface="游ゴシック" panose="020B0400000000000000" pitchFamily="50" charset="-128"/>
              </a:rPr>
              <a:pPr defTabSz="883326">
                <a:defRPr/>
              </a:pPr>
              <a:t>4</a:t>
            </a:fld>
            <a:endParaRPr lang="ja-JP" altLang="en-US" sz="1200">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189749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82B4B-C1C2-53B1-F0D9-4269B46E48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A47EAF-CBBE-A88C-E5C2-77664380B6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369E28-C4BC-5F8B-E06E-17FD52DE74F0}"/>
              </a:ext>
            </a:extLst>
          </p:cNvPr>
          <p:cNvSpPr>
            <a:spLocks noGrp="1"/>
          </p:cNvSpPr>
          <p:nvPr>
            <p:ph type="body" idx="1"/>
          </p:nvPr>
        </p:nvSpPr>
        <p:spPr/>
        <p:txBody>
          <a:bodyPr/>
          <a:lstStyle/>
          <a:p>
            <a:r>
              <a:rPr kumimoji="1" lang="en-US" altLang="ja-JP" dirty="0"/>
              <a:t>2024</a:t>
            </a:r>
            <a:r>
              <a:rPr kumimoji="1" lang="ja-JP" altLang="en-US" dirty="0"/>
              <a:t>問題、カーボンニュートラル</a:t>
            </a:r>
          </a:p>
        </p:txBody>
      </p:sp>
      <p:sp>
        <p:nvSpPr>
          <p:cNvPr id="4" name="スライド番号プレースホルダー 3">
            <a:extLst>
              <a:ext uri="{FF2B5EF4-FFF2-40B4-BE49-F238E27FC236}">
                <a16:creationId xmlns:a16="http://schemas.microsoft.com/office/drawing/2014/main" id="{C93A1878-D849-E1EB-42E7-3648E2B2B562}"/>
              </a:ext>
            </a:extLst>
          </p:cNvPr>
          <p:cNvSpPr>
            <a:spLocks noGrp="1"/>
          </p:cNvSpPr>
          <p:nvPr>
            <p:ph type="sldNum" sz="quarter" idx="5"/>
          </p:nvPr>
        </p:nvSpPr>
        <p:spPr>
          <a:xfrm>
            <a:off x="3647140" y="10846084"/>
            <a:ext cx="2791131" cy="571427"/>
          </a:xfrm>
          <a:prstGeom prst="rect">
            <a:avLst/>
          </a:prstGeom>
        </p:spPr>
        <p:txBody>
          <a:bodyPr/>
          <a:lstStyle/>
          <a:p>
            <a:pPr defTabSz="883326">
              <a:defRPr/>
            </a:pPr>
            <a:fld id="{5422F2DE-C2F0-644B-8C6C-DFA000634036}" type="slidenum">
              <a:rPr lang="ja-JP" altLang="en-US" sz="1200">
                <a:solidFill>
                  <a:prstClr val="black"/>
                </a:solidFill>
                <a:latin typeface="游ゴシック" panose="02110004020202020204"/>
                <a:ea typeface="游ゴシック" panose="020B0400000000000000" pitchFamily="50" charset="-128"/>
              </a:rPr>
              <a:pPr defTabSz="883326">
                <a:defRPr/>
              </a:pPr>
              <a:t>8</a:t>
            </a:fld>
            <a:endParaRPr lang="ja-JP" altLang="en-US" sz="1200">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33486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4D1B00-460B-4520-B057-282144A3CBBF}" type="slidenum">
              <a:rPr kumimoji="1" lang="ja-JP" altLang="en-US" smtClean="0"/>
              <a:t>12</a:t>
            </a:fld>
            <a:endParaRPr kumimoji="1" lang="ja-JP" altLang="en-US"/>
          </a:p>
        </p:txBody>
      </p:sp>
    </p:spTree>
    <p:extLst>
      <p:ext uri="{BB962C8B-B14F-4D97-AF65-F5344CB8AC3E}">
        <p14:creationId xmlns:p14="http://schemas.microsoft.com/office/powerpoint/2010/main" val="2084410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bwMode="auto">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823455" y="1353113"/>
            <a:ext cx="8545095" cy="925873"/>
          </a:xfrm>
          <a:prstGeom prst="rect">
            <a:avLst/>
          </a:prstGeom>
        </p:spPr>
        <p:txBody>
          <a:bodyPr/>
          <a:lstStyle>
            <a:lvl1pPr>
              <a:defRPr sz="4800" b="1">
                <a:solidFill>
                  <a:schemeClr val="tx2">
                    <a:lumMod val="50000"/>
                  </a:schemeClr>
                </a:solidFill>
              </a:defRPr>
            </a:lvl1pPr>
          </a:lstStyle>
          <a:p>
            <a:r>
              <a:rPr kumimoji="1" lang="ja-JP" altLang="en-US" dirty="0"/>
              <a:t>マスター タイトルの書式設定</a:t>
            </a:r>
          </a:p>
        </p:txBody>
      </p:sp>
      <p:pic>
        <p:nvPicPr>
          <p:cNvPr id="7" name="図 6">
            <a:extLst>
              <a:ext uri="{FF2B5EF4-FFF2-40B4-BE49-F238E27FC236}">
                <a16:creationId xmlns:a16="http://schemas.microsoft.com/office/drawing/2014/main" id="{54ABA75F-429D-043C-0DC9-B0C54478882D}"/>
              </a:ext>
            </a:extLst>
          </p:cNvPr>
          <p:cNvPicPr>
            <a:picLocks noChangeAspect="1"/>
          </p:cNvPicPr>
          <p:nvPr userDrawn="1"/>
        </p:nvPicPr>
        <p:blipFill>
          <a:blip r:embed="rId3"/>
          <a:stretch>
            <a:fillRect/>
          </a:stretch>
        </p:blipFill>
        <p:spPr>
          <a:xfrm>
            <a:off x="0" y="0"/>
            <a:ext cx="12393307" cy="6858000"/>
          </a:xfrm>
          <a:prstGeom prst="rect">
            <a:avLst/>
          </a:prstGeom>
        </p:spPr>
      </p:pic>
      <p:pic>
        <p:nvPicPr>
          <p:cNvPr id="11" name="図 10" descr="挿絵 が含まれている画像&#10;&#10;自動的に生成された説明">
            <a:extLst>
              <a:ext uri="{FF2B5EF4-FFF2-40B4-BE49-F238E27FC236}">
                <a16:creationId xmlns:a16="http://schemas.microsoft.com/office/drawing/2014/main" id="{1B0A066B-EAFA-F721-37BB-4913E7727E6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21672" y="0"/>
            <a:ext cx="2771635" cy="1065229"/>
          </a:xfrm>
          <a:prstGeom prst="rect">
            <a:avLst/>
          </a:prstGeom>
          <a:effectLst>
            <a:glow rad="127000">
              <a:schemeClr val="bg1"/>
            </a:glow>
          </a:effectLst>
        </p:spPr>
      </p:pic>
    </p:spTree>
    <p:extLst>
      <p:ext uri="{BB962C8B-B14F-4D97-AF65-F5344CB8AC3E}">
        <p14:creationId xmlns:p14="http://schemas.microsoft.com/office/powerpoint/2010/main" val="330651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タイトル 1"/>
          <p:cNvSpPr>
            <a:spLocks noGrp="1"/>
          </p:cNvSpPr>
          <p:nvPr>
            <p:ph type="title"/>
          </p:nvPr>
        </p:nvSpPr>
        <p:spPr>
          <a:xfrm>
            <a:off x="727243" y="127467"/>
            <a:ext cx="11261556" cy="533400"/>
          </a:xfrm>
          <a:prstGeom prst="rect">
            <a:avLst/>
          </a:prstGeom>
        </p:spPr>
        <p:txBody>
          <a:bodyPr/>
          <a:lstStyle>
            <a:lvl1pPr algn="l">
              <a:defRPr sz="3200" b="1" baseline="0">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6" name="コンテンツ プレースホルダー 2"/>
          <p:cNvSpPr>
            <a:spLocks noGrp="1"/>
          </p:cNvSpPr>
          <p:nvPr>
            <p:ph idx="1"/>
          </p:nvPr>
        </p:nvSpPr>
        <p:spPr>
          <a:xfrm>
            <a:off x="727243" y="802108"/>
            <a:ext cx="11261556" cy="5647681"/>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chemeClr val="tx1">
                  <a:lumMod val="50000"/>
                  <a:lumOff val="50000"/>
                </a:schemeClr>
              </a:buClr>
              <a:buFont typeface="Wingdings" pitchFamily="2" charset="2"/>
              <a:buChar char="n"/>
              <a:defRPr kumimoji="1" lang="ja-JP" altLang="en-US" sz="3200" smtClean="0">
                <a:solidFill>
                  <a:schemeClr val="tx1"/>
                </a:solidFill>
                <a:latin typeface="+mn-ea"/>
                <a:ea typeface="+mn-ea"/>
                <a:cs typeface="+mn-cs"/>
              </a:defRPr>
            </a:lvl1pPr>
            <a:lvl2pPr algn="l" rtl="0" fontAlgn="base">
              <a:spcBef>
                <a:spcPct val="20000"/>
              </a:spcBef>
              <a:spcAft>
                <a:spcPct val="0"/>
              </a:spcAft>
              <a:buFont typeface="HGPｺﾞｼｯｸE" pitchFamily="50" charset="-128"/>
              <a:buChar char="-"/>
              <a:defRPr kumimoji="1" lang="ja-JP" altLang="en-US" sz="2667" smtClean="0">
                <a:solidFill>
                  <a:schemeClr val="tx1"/>
                </a:solidFill>
                <a:latin typeface="+mn-ea"/>
                <a:ea typeface="+mn-ea"/>
                <a:cs typeface="+mn-cs"/>
              </a:defRPr>
            </a:lvl2pPr>
            <a:lvl3pPr algn="l" rtl="0" fontAlgn="base">
              <a:spcBef>
                <a:spcPct val="20000"/>
              </a:spcBef>
              <a:spcAft>
                <a:spcPct val="0"/>
              </a:spcAft>
              <a:defRPr kumimoji="1" lang="ja-JP" altLang="en-US" sz="2667" smtClean="0">
                <a:solidFill>
                  <a:schemeClr val="tx1"/>
                </a:solidFill>
                <a:latin typeface="+mn-ea"/>
                <a:ea typeface="+mn-ea"/>
                <a:cs typeface="+mn-cs"/>
              </a:defRPr>
            </a:lvl3pPr>
            <a:lvl4pPr algn="l" rtl="0" fontAlgn="base">
              <a:spcBef>
                <a:spcPct val="20000"/>
              </a:spcBef>
              <a:spcAft>
                <a:spcPct val="0"/>
              </a:spcAft>
              <a:defRPr kumimoji="1" lang="ja-JP" altLang="en-US" sz="3200" smtClean="0">
                <a:solidFill>
                  <a:schemeClr val="tx1"/>
                </a:solidFill>
                <a:latin typeface="+mn-ea"/>
                <a:ea typeface="+mn-ea"/>
                <a:cs typeface="+mn-cs"/>
              </a:defRPr>
            </a:lvl4pPr>
            <a:lvl5pPr algn="l" rtl="0" fontAlgn="base">
              <a:spcBef>
                <a:spcPct val="20000"/>
              </a:spcBef>
              <a:spcAft>
                <a:spcPct val="0"/>
              </a:spcAft>
              <a:defRPr kumimoji="1" lang="ja-JP" altLang="en-US" sz="3200">
                <a:solidFill>
                  <a:schemeClr val="tx1"/>
                </a:solidFill>
                <a:latin typeface="+mn-ea"/>
                <a:ea typeface="+mn-ea"/>
                <a:cs typeface="+mn-cs"/>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スライド番号プレースホルダ 3"/>
          <p:cNvSpPr>
            <a:spLocks noGrp="1"/>
          </p:cNvSpPr>
          <p:nvPr>
            <p:ph type="sldNum" sz="quarter" idx="4"/>
          </p:nvPr>
        </p:nvSpPr>
        <p:spPr>
          <a:xfrm>
            <a:off x="11550316" y="6587303"/>
            <a:ext cx="491957" cy="177288"/>
          </a:xfrm>
          <a:prstGeom prst="rect">
            <a:avLst/>
          </a:prstGeom>
        </p:spPr>
        <p:txBody>
          <a:bodyPr lIns="0" tIns="0" rIns="0" bIns="0" anchor="ctr"/>
          <a:lstStyle>
            <a:lvl1pPr algn="ctr">
              <a:defRPr sz="1200" b="0" i="0">
                <a:solidFill>
                  <a:schemeClr val="tx1">
                    <a:lumMod val="50000"/>
                    <a:lumOff val="50000"/>
                  </a:schemeClr>
                </a:solidFill>
                <a:latin typeface="Arial"/>
                <a:cs typeface="Arial"/>
              </a:defRPr>
            </a:lvl1pPr>
          </a:lstStyle>
          <a:p>
            <a:fld id="{881A7F8F-37EA-994D-8BD0-8F48AF606654}" type="slidenum">
              <a:rPr lang="en-US" altLang="ja-JP" smtClean="0"/>
              <a:pPr/>
              <a:t>‹#›</a:t>
            </a:fld>
            <a:endParaRPr lang="ja-JP" altLang="en-US" dirty="0"/>
          </a:p>
        </p:txBody>
      </p:sp>
      <p:pic>
        <p:nvPicPr>
          <p:cNvPr id="15" name="図 14" descr="挿絵 が含まれている画像&#10;&#10;自動的に生成された説明">
            <a:extLst>
              <a:ext uri="{FF2B5EF4-FFF2-40B4-BE49-F238E27FC236}">
                <a16:creationId xmlns:a16="http://schemas.microsoft.com/office/drawing/2014/main" id="{4D111AFA-2DA1-2041-FDE0-D1E5E286B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8277" y="-67747"/>
            <a:ext cx="2403723" cy="923827"/>
          </a:xfrm>
          <a:prstGeom prst="rect">
            <a:avLst/>
          </a:prstGeom>
        </p:spPr>
      </p:pic>
    </p:spTree>
    <p:extLst>
      <p:ext uri="{BB962C8B-B14F-4D97-AF65-F5344CB8AC3E}">
        <p14:creationId xmlns:p14="http://schemas.microsoft.com/office/powerpoint/2010/main" val="169928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タイトルとコンテンツ">
    <p:bg bwMode="auto">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8455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3" name="スライド番号プレースホルダ 3"/>
          <p:cNvSpPr>
            <a:spLocks noGrp="1"/>
          </p:cNvSpPr>
          <p:nvPr>
            <p:ph type="sldNum" sz="quarter" idx="4"/>
          </p:nvPr>
        </p:nvSpPr>
        <p:spPr>
          <a:xfrm>
            <a:off x="11550316" y="6587303"/>
            <a:ext cx="491957" cy="177288"/>
          </a:xfrm>
          <a:prstGeom prst="rect">
            <a:avLst/>
          </a:prstGeom>
        </p:spPr>
        <p:txBody>
          <a:bodyPr lIns="0" tIns="0" rIns="0" bIns="0" anchor="ctr"/>
          <a:lstStyle>
            <a:lvl1pPr algn="ctr">
              <a:defRPr sz="1200" b="0" i="0">
                <a:solidFill>
                  <a:schemeClr val="tx1">
                    <a:lumMod val="50000"/>
                    <a:lumOff val="50000"/>
                  </a:schemeClr>
                </a:solidFill>
                <a:latin typeface="Arial"/>
                <a:cs typeface="Arial"/>
              </a:defRPr>
            </a:lvl1pPr>
          </a:lstStyle>
          <a:p>
            <a:fld id="{881A7F8F-37EA-994D-8BD0-8F48AF606654}" type="slidenum">
              <a:rPr lang="en-US" altLang="ja-JP" smtClean="0"/>
              <a:pPr/>
              <a:t>‹#›</a:t>
            </a:fld>
            <a:endParaRPr lang="ja-JP" altLang="en-US" dirty="0"/>
          </a:p>
        </p:txBody>
      </p:sp>
      <p:sp>
        <p:nvSpPr>
          <p:cNvPr id="4" name="正方形/長方形 3"/>
          <p:cNvSpPr/>
          <p:nvPr userDrawn="1"/>
        </p:nvSpPr>
        <p:spPr>
          <a:xfrm>
            <a:off x="-1" y="0"/>
            <a:ext cx="480000" cy="6858000"/>
          </a:xfrm>
          <a:prstGeom prst="rect">
            <a:avLst/>
          </a:prstGeom>
          <a:solidFill>
            <a:srgbClr val="5FD4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pic>
        <p:nvPicPr>
          <p:cNvPr id="7" name="図 6" descr="車正面.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956" y="6429508"/>
            <a:ext cx="354739" cy="354739"/>
          </a:xfrm>
          <a:prstGeom prst="rect">
            <a:avLst/>
          </a:prstGeom>
        </p:spPr>
      </p:pic>
    </p:spTree>
    <p:extLst>
      <p:ext uri="{BB962C8B-B14F-4D97-AF65-F5344CB8AC3E}">
        <p14:creationId xmlns:p14="http://schemas.microsoft.com/office/powerpoint/2010/main" val="4050250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609570" rtl="0" eaLnBrk="1" latinLnBrk="0" hangingPunct="1">
        <a:spcBef>
          <a:spcPct val="0"/>
        </a:spcBef>
        <a:buNone/>
        <a:defRPr kumimoji="1"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kumimoji="1"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kumimoji="1"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kumimoji="1"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ja-JP"/>
      </a:defPPr>
      <a:lvl1pPr marL="0" algn="l" defTabSz="609570" rtl="0" eaLnBrk="1" latinLnBrk="0" hangingPunct="1">
        <a:defRPr kumimoji="1" sz="2400" kern="1200">
          <a:solidFill>
            <a:schemeClr val="tx1"/>
          </a:solidFill>
          <a:latin typeface="+mn-lt"/>
          <a:ea typeface="+mn-ea"/>
          <a:cs typeface="+mn-cs"/>
        </a:defRPr>
      </a:lvl1pPr>
      <a:lvl2pPr marL="609570" algn="l" defTabSz="609570" rtl="0" eaLnBrk="1" latinLnBrk="0" hangingPunct="1">
        <a:defRPr kumimoji="1" sz="2400" kern="1200">
          <a:solidFill>
            <a:schemeClr val="tx1"/>
          </a:solidFill>
          <a:latin typeface="+mn-lt"/>
          <a:ea typeface="+mn-ea"/>
          <a:cs typeface="+mn-cs"/>
        </a:defRPr>
      </a:lvl2pPr>
      <a:lvl3pPr marL="1219140" algn="l" defTabSz="609570" rtl="0" eaLnBrk="1" latinLnBrk="0" hangingPunct="1">
        <a:defRPr kumimoji="1" sz="2400" kern="1200">
          <a:solidFill>
            <a:schemeClr val="tx1"/>
          </a:solidFill>
          <a:latin typeface="+mn-lt"/>
          <a:ea typeface="+mn-ea"/>
          <a:cs typeface="+mn-cs"/>
        </a:defRPr>
      </a:lvl3pPr>
      <a:lvl4pPr marL="1828709" algn="l" defTabSz="609570" rtl="0" eaLnBrk="1" latinLnBrk="0" hangingPunct="1">
        <a:defRPr kumimoji="1" sz="2400" kern="1200">
          <a:solidFill>
            <a:schemeClr val="tx1"/>
          </a:solidFill>
          <a:latin typeface="+mn-lt"/>
          <a:ea typeface="+mn-ea"/>
          <a:cs typeface="+mn-cs"/>
        </a:defRPr>
      </a:lvl4pPr>
      <a:lvl5pPr marL="2438278" algn="l" defTabSz="609570" rtl="0" eaLnBrk="1" latinLnBrk="0" hangingPunct="1">
        <a:defRPr kumimoji="1" sz="2400" kern="1200">
          <a:solidFill>
            <a:schemeClr val="tx1"/>
          </a:solidFill>
          <a:latin typeface="+mn-lt"/>
          <a:ea typeface="+mn-ea"/>
          <a:cs typeface="+mn-cs"/>
        </a:defRPr>
      </a:lvl5pPr>
      <a:lvl6pPr marL="3047848" algn="l" defTabSz="609570" rtl="0" eaLnBrk="1" latinLnBrk="0" hangingPunct="1">
        <a:defRPr kumimoji="1" sz="2400" kern="1200">
          <a:solidFill>
            <a:schemeClr val="tx1"/>
          </a:solidFill>
          <a:latin typeface="+mn-lt"/>
          <a:ea typeface="+mn-ea"/>
          <a:cs typeface="+mn-cs"/>
        </a:defRPr>
      </a:lvl6pPr>
      <a:lvl7pPr marL="3657418" algn="l" defTabSz="609570" rtl="0" eaLnBrk="1" latinLnBrk="0" hangingPunct="1">
        <a:defRPr kumimoji="1" sz="2400" kern="1200">
          <a:solidFill>
            <a:schemeClr val="tx1"/>
          </a:solidFill>
          <a:latin typeface="+mn-lt"/>
          <a:ea typeface="+mn-ea"/>
          <a:cs typeface="+mn-cs"/>
        </a:defRPr>
      </a:lvl7pPr>
      <a:lvl8pPr marL="4266987" algn="l" defTabSz="609570" rtl="0" eaLnBrk="1" latinLnBrk="0" hangingPunct="1">
        <a:defRPr kumimoji="1" sz="2400" kern="1200">
          <a:solidFill>
            <a:schemeClr val="tx1"/>
          </a:solidFill>
          <a:latin typeface="+mn-lt"/>
          <a:ea typeface="+mn-ea"/>
          <a:cs typeface="+mn-cs"/>
        </a:defRPr>
      </a:lvl8pPr>
      <a:lvl9pPr marL="4876557" algn="l" defTabSz="6095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tdbc.or.jp/"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dbc.or.jp/working-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dbc.or.jp/docs/forums/2018/WG03_EcoDriveGuidebook.pdf"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tdbc.or.jp/working-grou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0D8E9-E526-E675-3012-E49B67D13F76}"/>
            </a:ext>
          </a:extLst>
        </p:cNvPr>
        <p:cNvGrpSpPr/>
        <p:nvPr/>
      </p:nvGrpSpPr>
      <p:grpSpPr>
        <a:xfrm>
          <a:off x="0" y="0"/>
          <a:ext cx="0" cy="0"/>
          <a:chOff x="0" y="0"/>
          <a:chExt cx="0" cy="0"/>
        </a:xfrm>
      </p:grpSpPr>
      <p:sp>
        <p:nvSpPr>
          <p:cNvPr id="5" name="タイトル 2">
            <a:extLst>
              <a:ext uri="{FF2B5EF4-FFF2-40B4-BE49-F238E27FC236}">
                <a16:creationId xmlns:a16="http://schemas.microsoft.com/office/drawing/2014/main" id="{910F52FF-2A05-10F8-0E47-253DF160B48D}"/>
              </a:ext>
            </a:extLst>
          </p:cNvPr>
          <p:cNvSpPr>
            <a:spLocks noGrp="1"/>
          </p:cNvSpPr>
          <p:nvPr>
            <p:ph type="title"/>
          </p:nvPr>
        </p:nvSpPr>
        <p:spPr>
          <a:xfrm>
            <a:off x="568411" y="1641681"/>
            <a:ext cx="11055177" cy="1332525"/>
          </a:xfrm>
          <a:solidFill>
            <a:schemeClr val="accent3">
              <a:lumMod val="75000"/>
            </a:schemeClr>
          </a:solidFill>
        </p:spPr>
        <p:txBody>
          <a:bodyPr/>
          <a:lstStyle/>
          <a:p>
            <a:r>
              <a:rPr lang="en-US" altLang="ja-JP"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WG09</a:t>
            </a:r>
            <a:r>
              <a:rPr lang="ja-JP" altLang="en-US"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主催 運輸事業者としての環境・燃費・猛暑対策セミナー</a:t>
            </a:r>
            <a:br>
              <a:rPr lang="en-US" altLang="ja-JP"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br>
            <a:r>
              <a:rPr lang="ja-JP" altLang="en-US"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「猛暑・燃油価格高騰はこれで乗り切る</a:t>
            </a:r>
            <a:r>
              <a:rPr lang="en-US" altLang="ja-JP"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a:t>
            </a:r>
            <a:r>
              <a:rPr lang="ja-JP" altLang="en-US"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a:t>
            </a:r>
            <a:br>
              <a:rPr lang="en-US" altLang="ja-JP" sz="28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br>
            <a:r>
              <a:rPr lang="en-US" altLang="ja-JP" sz="32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TDBC</a:t>
            </a:r>
            <a:r>
              <a:rPr lang="ja-JP" altLang="en-US" sz="3200" dirty="0">
                <a:solidFill>
                  <a:schemeClr val="bg1"/>
                </a:solidFill>
                <a:effectLst>
                  <a:outerShdw blurRad="50800" dist="38100" dir="5400000" algn="t" rotWithShape="0">
                    <a:prstClr val="black">
                      <a:alpha val="40000"/>
                    </a:prstClr>
                  </a:outerShdw>
                </a:effectLst>
                <a:latin typeface="+mn-ea"/>
                <a:ea typeface="+mn-ea"/>
                <a:cs typeface="Meiryo UI" panose="020B0604030504040204" pitchFamily="50" charset="-128"/>
              </a:rPr>
              <a:t>からのご案内</a:t>
            </a:r>
            <a:endParaRPr lang="ja-JP" altLang="en-US" sz="3200" dirty="0">
              <a:solidFill>
                <a:schemeClr val="bg1"/>
              </a:solidFill>
              <a:effectLst>
                <a:outerShdw blurRad="50800" dist="38100" dir="2700000" algn="tl" rotWithShape="0">
                  <a:prstClr val="black">
                    <a:alpha val="40000"/>
                  </a:prstClr>
                </a:outerShdw>
              </a:effectLst>
              <a:latin typeface="+mn-ea"/>
              <a:ea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78245FD0-89B4-2E10-EF74-AFC550FC7783}"/>
              </a:ext>
            </a:extLst>
          </p:cNvPr>
          <p:cNvSpPr txBox="1"/>
          <p:nvPr/>
        </p:nvSpPr>
        <p:spPr>
          <a:xfrm>
            <a:off x="1229779" y="4105845"/>
            <a:ext cx="9732440" cy="1938992"/>
          </a:xfrm>
          <a:prstGeom prst="rect">
            <a:avLst/>
          </a:prstGeom>
          <a:noFill/>
        </p:spPr>
        <p:txBody>
          <a:bodyPr wrap="square" rtlCol="0">
            <a:spAutoFit/>
          </a:bodyPr>
          <a:lstStyle/>
          <a:p>
            <a:pPr algn="ctr" defTabSz="609585"/>
            <a:endParaRPr lang="en-US" altLang="ja-JP" sz="3200" b="1" dirty="0">
              <a:solidFill>
                <a:prstClr val="white"/>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defTabSz="609585"/>
            <a:br>
              <a:rPr lang="en-US" altLang="ja-JP" sz="2400" b="1" dirty="0">
                <a:solidFill>
                  <a:prstClr val="white"/>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a:solidFill>
                  <a:schemeClr val="bg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一般社団法人 運輸デジタルビジネス協議会</a:t>
            </a:r>
            <a:endParaRPr lang="en-US" altLang="ja-JP" sz="3200" b="1" dirty="0">
              <a:solidFill>
                <a:schemeClr val="bg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defTabSz="609585"/>
            <a:r>
              <a:rPr lang="ja-JP" altLang="en-US" sz="3200" b="1" dirty="0">
                <a:solidFill>
                  <a:schemeClr val="bg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代表理事 小島 薫</a:t>
            </a:r>
            <a:endParaRPr lang="en-US" altLang="ja-JP" sz="3200" b="1" dirty="0">
              <a:solidFill>
                <a:schemeClr val="bg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543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7A272-6A53-4578-FD5B-668913B0EE0F}"/>
              </a:ext>
            </a:extLst>
          </p:cNvPr>
          <p:cNvSpPr>
            <a:spLocks noGrp="1"/>
          </p:cNvSpPr>
          <p:nvPr>
            <p:ph type="title"/>
          </p:nvPr>
        </p:nvSpPr>
        <p:spPr/>
        <p:txBody>
          <a:bodyPr/>
          <a:lstStyle/>
          <a:p>
            <a:r>
              <a:rPr lang="en-US" altLang="ja-JP" dirty="0"/>
              <a:t>WG09 </a:t>
            </a:r>
            <a:r>
              <a:rPr lang="ja-JP" altLang="en-US" dirty="0"/>
              <a:t>事例の公開等による実践推進～実現</a:t>
            </a:r>
            <a:endParaRPr kumimoji="1" lang="ja-JP" altLang="en-US" dirty="0"/>
          </a:p>
        </p:txBody>
      </p:sp>
      <p:sp>
        <p:nvSpPr>
          <p:cNvPr id="3" name="コンテンツ プレースホルダー 2">
            <a:extLst>
              <a:ext uri="{FF2B5EF4-FFF2-40B4-BE49-F238E27FC236}">
                <a16:creationId xmlns:a16="http://schemas.microsoft.com/office/drawing/2014/main" id="{4D3062E4-A01B-8B83-488C-5AA83A91A2A0}"/>
              </a:ext>
            </a:extLst>
          </p:cNvPr>
          <p:cNvSpPr>
            <a:spLocks noGrp="1"/>
          </p:cNvSpPr>
          <p:nvPr>
            <p:ph idx="1"/>
          </p:nvPr>
        </p:nvSpPr>
        <p:spPr/>
        <p:txBody>
          <a:bodyPr/>
          <a:lstStyle/>
          <a:p>
            <a:r>
              <a:rPr lang="en-US" altLang="ja-JP" sz="2800" b="1" dirty="0"/>
              <a:t>2024</a:t>
            </a:r>
            <a:r>
              <a:rPr lang="ja-JP" altLang="en-US" sz="2800" b="1" dirty="0"/>
              <a:t>年度「</a:t>
            </a:r>
            <a:r>
              <a:rPr lang="en-US" altLang="ja-JP" sz="2800" b="1" dirty="0"/>
              <a:t>SDGs</a:t>
            </a:r>
            <a:r>
              <a:rPr lang="ja-JP" altLang="en-US" sz="2800" b="1" dirty="0"/>
              <a:t>の推進と、カーボンニュートラル・エコドライブの実現」</a:t>
            </a:r>
            <a:endParaRPr lang="en-US" altLang="ja-JP" sz="2800" b="1" dirty="0"/>
          </a:p>
          <a:p>
            <a:pPr lvl="1"/>
            <a:r>
              <a:rPr lang="en-US" altLang="ja-JP" sz="2267" dirty="0"/>
              <a:t>2024</a:t>
            </a:r>
            <a:r>
              <a:rPr lang="ja-JP" altLang="en-US" sz="2267" dirty="0"/>
              <a:t>年</a:t>
            </a:r>
            <a:r>
              <a:rPr lang="en-US" altLang="ja-JP" sz="2267" dirty="0"/>
              <a:t>11</a:t>
            </a:r>
            <a:r>
              <a:rPr lang="ja-JP" altLang="en-US" sz="2267" dirty="0"/>
              <a:t>月</a:t>
            </a:r>
            <a:r>
              <a:rPr lang="en-US" altLang="ja-JP" sz="2267" dirty="0"/>
              <a:t>11</a:t>
            </a:r>
            <a:r>
              <a:rPr lang="ja-JP" altLang="en-US" sz="2267" dirty="0"/>
              <a:t>日「</a:t>
            </a:r>
            <a:r>
              <a:rPr lang="en-US" altLang="ja-JP" sz="2267" dirty="0"/>
              <a:t>SDGs</a:t>
            </a:r>
            <a:r>
              <a:rPr lang="ja-JP" altLang="en-US" sz="2267" dirty="0"/>
              <a:t>ナレッジバンク」セミナー開催</a:t>
            </a:r>
            <a:endParaRPr kumimoji="1" lang="en-US" altLang="ja-JP" sz="2800" dirty="0"/>
          </a:p>
          <a:p>
            <a:r>
              <a:rPr kumimoji="1" lang="en-US" altLang="ja-JP" sz="2800" b="1" dirty="0"/>
              <a:t>2025</a:t>
            </a:r>
            <a:r>
              <a:rPr kumimoji="1" lang="ja-JP" altLang="en-US" sz="2800" b="1" dirty="0"/>
              <a:t>年度「 持続可能な運輸事業者への転換（</a:t>
            </a:r>
            <a:r>
              <a:rPr kumimoji="1" lang="en-US" altLang="ja-JP" sz="2800" b="1" dirty="0"/>
              <a:t>SDGs</a:t>
            </a:r>
            <a:r>
              <a:rPr kumimoji="1" lang="ja-JP" altLang="en-US" sz="2800" b="1" dirty="0"/>
              <a:t>の推進）」</a:t>
            </a:r>
            <a:endParaRPr kumimoji="1" lang="en-US" altLang="ja-JP" sz="2800" b="1" dirty="0"/>
          </a:p>
          <a:p>
            <a:pPr lvl="1"/>
            <a:r>
              <a:rPr kumimoji="1" lang="en-US" altLang="ja-JP" sz="2400" dirty="0"/>
              <a:t>2025</a:t>
            </a:r>
            <a:r>
              <a:rPr kumimoji="1" lang="ja-JP" altLang="en-US" sz="2400" dirty="0"/>
              <a:t>年</a:t>
            </a:r>
            <a:r>
              <a:rPr kumimoji="1" lang="en-US" altLang="ja-JP" sz="2400" dirty="0"/>
              <a:t>9</a:t>
            </a:r>
            <a:r>
              <a:rPr kumimoji="1" lang="ja-JP" altLang="en-US" sz="2400" dirty="0"/>
              <a:t>月</a:t>
            </a:r>
            <a:r>
              <a:rPr kumimoji="1" lang="en-US" altLang="ja-JP" sz="2400" dirty="0"/>
              <a:t>9</a:t>
            </a:r>
            <a:r>
              <a:rPr kumimoji="1" lang="ja-JP" altLang="en-US" sz="2400" dirty="0"/>
              <a:t>日「</a:t>
            </a:r>
            <a:r>
              <a:rPr kumimoji="1" lang="en-US" altLang="ja-JP" sz="2400" dirty="0"/>
              <a:t>SDGs </a:t>
            </a:r>
            <a:r>
              <a:rPr kumimoji="1" lang="ja-JP" altLang="en-US" sz="2400" dirty="0"/>
              <a:t>ナレッジバンク」セミナー </a:t>
            </a:r>
            <a:r>
              <a:rPr kumimoji="1" lang="en-US" altLang="ja-JP" sz="2400" dirty="0"/>
              <a:t>in </a:t>
            </a:r>
            <a:r>
              <a:rPr kumimoji="1" lang="ja-JP" altLang="en-US" sz="2400" dirty="0"/>
              <a:t>愛知開催</a:t>
            </a:r>
            <a:endParaRPr kumimoji="1" lang="en-US" altLang="ja-JP" sz="2400" dirty="0"/>
          </a:p>
          <a:p>
            <a:pPr lvl="1"/>
            <a:r>
              <a:rPr kumimoji="1" lang="en-US" altLang="ja-JP" sz="2400" dirty="0"/>
              <a:t>2026</a:t>
            </a:r>
            <a:r>
              <a:rPr kumimoji="1" lang="ja-JP" altLang="en-US" sz="2400" dirty="0"/>
              <a:t>年</a:t>
            </a:r>
            <a:r>
              <a:rPr kumimoji="1" lang="en-US" altLang="ja-JP" sz="2400" dirty="0"/>
              <a:t>3</a:t>
            </a:r>
            <a:r>
              <a:rPr lang="ja-JP" altLang="en-US" sz="2400" dirty="0"/>
              <a:t>月</a:t>
            </a:r>
            <a:r>
              <a:rPr lang="en-US" altLang="ja-JP" sz="2400" dirty="0"/>
              <a:t>9</a:t>
            </a:r>
            <a:r>
              <a:rPr lang="ja-JP" altLang="en-US" sz="2400" dirty="0"/>
              <a:t>日「</a:t>
            </a:r>
            <a:r>
              <a:rPr lang="ja-JP" altLang="ja-JP" sz="2400" dirty="0"/>
              <a:t>サイバーリスク</a:t>
            </a:r>
            <a:r>
              <a:rPr lang="ja-JP" altLang="en-US" sz="2400" dirty="0"/>
              <a:t>」</a:t>
            </a:r>
            <a:r>
              <a:rPr kumimoji="1" lang="ja-JP" altLang="en-US" sz="2400" dirty="0"/>
              <a:t>セミナー開催</a:t>
            </a:r>
          </a:p>
          <a:p>
            <a:pPr lvl="1"/>
            <a:r>
              <a:rPr kumimoji="1" lang="en-US" altLang="ja-JP" sz="2400" dirty="0"/>
              <a:t>2026</a:t>
            </a:r>
            <a:r>
              <a:rPr kumimoji="1" lang="ja-JP" altLang="en-US" sz="2400" dirty="0"/>
              <a:t>年</a:t>
            </a:r>
            <a:r>
              <a:rPr kumimoji="1" lang="en-US" altLang="ja-JP" sz="2400" dirty="0"/>
              <a:t>6</a:t>
            </a:r>
            <a:r>
              <a:rPr kumimoji="1" lang="ja-JP" altLang="en-US" sz="2400" dirty="0"/>
              <a:t>月</a:t>
            </a:r>
            <a:r>
              <a:rPr kumimoji="1" lang="en-US" altLang="ja-JP" sz="2400" dirty="0"/>
              <a:t>16</a:t>
            </a:r>
            <a:r>
              <a:rPr kumimoji="1" lang="ja-JP" altLang="en-US" sz="2400" dirty="0"/>
              <a:t>日「運輸事業者としての環境・燃費・猛暑対策」</a:t>
            </a:r>
            <a:r>
              <a:rPr lang="ja-JP" altLang="en-US" sz="2400" dirty="0"/>
              <a:t>セミナー</a:t>
            </a:r>
            <a:endParaRPr lang="en-US" altLang="ja-JP" sz="2400" dirty="0"/>
          </a:p>
          <a:p>
            <a:pPr marL="0" indent="0" algn="ctr">
              <a:buNone/>
            </a:pPr>
            <a:r>
              <a:rPr kumimoji="1" lang="en-US" altLang="ja-JP" sz="2933" b="1" dirty="0">
                <a:solidFill>
                  <a:srgbClr val="0070C0"/>
                </a:solidFill>
              </a:rPr>
              <a:t>TDBC Forum 2026</a:t>
            </a:r>
            <a:r>
              <a:rPr kumimoji="1" lang="ja-JP" altLang="en-US" sz="2933" b="1" dirty="0">
                <a:solidFill>
                  <a:srgbClr val="0070C0"/>
                </a:solidFill>
              </a:rPr>
              <a:t>（</a:t>
            </a:r>
            <a:r>
              <a:rPr kumimoji="1" lang="en-US" altLang="ja-JP" sz="2933" b="1" dirty="0">
                <a:solidFill>
                  <a:srgbClr val="0070C0"/>
                </a:solidFill>
              </a:rPr>
              <a:t>2026</a:t>
            </a:r>
            <a:r>
              <a:rPr kumimoji="1" lang="ja-JP" altLang="en-US" sz="2933" b="1" dirty="0">
                <a:solidFill>
                  <a:srgbClr val="0070C0"/>
                </a:solidFill>
              </a:rPr>
              <a:t>年</a:t>
            </a:r>
            <a:r>
              <a:rPr kumimoji="1" lang="en-US" altLang="ja-JP" sz="2933" b="1" dirty="0">
                <a:solidFill>
                  <a:srgbClr val="0070C0"/>
                </a:solidFill>
              </a:rPr>
              <a:t>7</a:t>
            </a:r>
            <a:r>
              <a:rPr kumimoji="1" lang="ja-JP" altLang="en-US" sz="2933" b="1" dirty="0">
                <a:solidFill>
                  <a:srgbClr val="0070C0"/>
                </a:solidFill>
              </a:rPr>
              <a:t>月</a:t>
            </a:r>
            <a:r>
              <a:rPr kumimoji="1" lang="en-US" altLang="ja-JP" sz="2933" b="1" dirty="0">
                <a:solidFill>
                  <a:srgbClr val="0070C0"/>
                </a:solidFill>
              </a:rPr>
              <a:t>10</a:t>
            </a:r>
            <a:r>
              <a:rPr kumimoji="1" lang="ja-JP" altLang="en-US" sz="2933" b="1" dirty="0">
                <a:solidFill>
                  <a:srgbClr val="0070C0"/>
                </a:solidFill>
              </a:rPr>
              <a:t>日オンライン開催）</a:t>
            </a:r>
            <a:endParaRPr kumimoji="1" lang="en-US" altLang="ja-JP" sz="2933" b="1" dirty="0">
              <a:solidFill>
                <a:srgbClr val="0070C0"/>
              </a:solidFill>
            </a:endParaRPr>
          </a:p>
          <a:p>
            <a:r>
              <a:rPr kumimoji="1" lang="en-US" altLang="ja-JP" sz="2933" b="1" dirty="0">
                <a:solidFill>
                  <a:srgbClr val="0070C0"/>
                </a:solidFill>
              </a:rPr>
              <a:t>2026</a:t>
            </a:r>
            <a:r>
              <a:rPr kumimoji="1" lang="ja-JP" altLang="en-US" sz="2933" b="1" dirty="0">
                <a:solidFill>
                  <a:srgbClr val="0070C0"/>
                </a:solidFill>
              </a:rPr>
              <a:t>年度 新しい未来にチャレンジ</a:t>
            </a:r>
          </a:p>
        </p:txBody>
      </p:sp>
      <p:sp>
        <p:nvSpPr>
          <p:cNvPr id="4" name="スライド番号プレースホルダー 3">
            <a:extLst>
              <a:ext uri="{FF2B5EF4-FFF2-40B4-BE49-F238E27FC236}">
                <a16:creationId xmlns:a16="http://schemas.microsoft.com/office/drawing/2014/main" id="{5F2F915F-DD10-A4C6-18C4-573C796BDD9E}"/>
              </a:ext>
            </a:extLst>
          </p:cNvPr>
          <p:cNvSpPr>
            <a:spLocks noGrp="1"/>
          </p:cNvSpPr>
          <p:nvPr>
            <p:ph type="sldNum" sz="quarter" idx="4"/>
          </p:nvPr>
        </p:nvSpPr>
        <p:spPr/>
        <p:txBody>
          <a:bodyPr/>
          <a:lstStyle/>
          <a:p>
            <a:fld id="{881A7F8F-37EA-994D-8BD0-8F48AF606654}" type="slidenum">
              <a:rPr lang="en-US" altLang="ja-JP" smtClean="0"/>
              <a:pPr/>
              <a:t>10</a:t>
            </a:fld>
            <a:endParaRPr lang="ja-JP" altLang="en-US" dirty="0"/>
          </a:p>
        </p:txBody>
      </p:sp>
    </p:spTree>
    <p:extLst>
      <p:ext uri="{BB962C8B-B14F-4D97-AF65-F5344CB8AC3E}">
        <p14:creationId xmlns:p14="http://schemas.microsoft.com/office/powerpoint/2010/main" val="4812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A8D47-D16E-5A18-A5B6-745FA6317A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71D5EC-DC6E-E492-BBFD-1DA936D18FAA}"/>
              </a:ext>
            </a:extLst>
          </p:cNvPr>
          <p:cNvSpPr>
            <a:spLocks noGrp="1"/>
          </p:cNvSpPr>
          <p:nvPr>
            <p:ph type="title"/>
          </p:nvPr>
        </p:nvSpPr>
        <p:spPr/>
        <p:txBody>
          <a:bodyPr/>
          <a:lstStyle/>
          <a:p>
            <a:r>
              <a:rPr kumimoji="1" lang="en-US" altLang="ja-JP" dirty="0"/>
              <a:t>TDBC Forum 2026</a:t>
            </a:r>
            <a:r>
              <a:rPr kumimoji="1" lang="ja-JP" altLang="en-US" sz="2400" dirty="0"/>
              <a:t>（</a:t>
            </a:r>
            <a:r>
              <a:rPr kumimoji="1" lang="en-US" altLang="ja-JP" sz="2400" dirty="0"/>
              <a:t>2026</a:t>
            </a:r>
            <a:r>
              <a:rPr kumimoji="1" lang="ja-JP" altLang="en-US" sz="2400" dirty="0"/>
              <a:t>年</a:t>
            </a:r>
            <a:r>
              <a:rPr kumimoji="1" lang="en-US" altLang="ja-JP" sz="2400" dirty="0"/>
              <a:t>7</a:t>
            </a:r>
            <a:r>
              <a:rPr kumimoji="1" lang="ja-JP" altLang="en-US" sz="2400" dirty="0"/>
              <a:t>月</a:t>
            </a:r>
            <a:r>
              <a:rPr kumimoji="1" lang="en-US" altLang="ja-JP" sz="2400" dirty="0"/>
              <a:t>10</a:t>
            </a:r>
            <a:r>
              <a:rPr kumimoji="1" lang="ja-JP" altLang="en-US" sz="2400" dirty="0"/>
              <a:t>日オンライン開催）</a:t>
            </a:r>
            <a:endParaRPr kumimoji="1" lang="ja-JP" altLang="en-US" dirty="0"/>
          </a:p>
        </p:txBody>
      </p:sp>
      <p:sp>
        <p:nvSpPr>
          <p:cNvPr id="3" name="コンテンツ プレースホルダー 2">
            <a:extLst>
              <a:ext uri="{FF2B5EF4-FFF2-40B4-BE49-F238E27FC236}">
                <a16:creationId xmlns:a16="http://schemas.microsoft.com/office/drawing/2014/main" id="{B95AC419-5FB4-AEBB-EBEC-54C1D496BC4C}"/>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3CB1EF6-69EC-C815-E86C-2A598BD35E17}"/>
              </a:ext>
            </a:extLst>
          </p:cNvPr>
          <p:cNvSpPr>
            <a:spLocks noGrp="1"/>
          </p:cNvSpPr>
          <p:nvPr>
            <p:ph type="sldNum" sz="quarter" idx="4"/>
          </p:nvPr>
        </p:nvSpPr>
        <p:spPr/>
        <p:txBody>
          <a:bodyPr/>
          <a:lstStyle/>
          <a:p>
            <a:fld id="{881A7F8F-37EA-994D-8BD0-8F48AF606654}" type="slidenum">
              <a:rPr lang="en-US" altLang="ja-JP" smtClean="0"/>
              <a:pPr/>
              <a:t>11</a:t>
            </a:fld>
            <a:endParaRPr lang="ja-JP" altLang="en-US" dirty="0"/>
          </a:p>
        </p:txBody>
      </p:sp>
      <p:grpSp>
        <p:nvGrpSpPr>
          <p:cNvPr id="11" name="グループ化 10">
            <a:extLst>
              <a:ext uri="{FF2B5EF4-FFF2-40B4-BE49-F238E27FC236}">
                <a16:creationId xmlns:a16="http://schemas.microsoft.com/office/drawing/2014/main" id="{BB770D86-75DD-DD4B-77FA-1998AB991DDC}"/>
              </a:ext>
            </a:extLst>
          </p:cNvPr>
          <p:cNvGrpSpPr/>
          <p:nvPr/>
        </p:nvGrpSpPr>
        <p:grpSpPr>
          <a:xfrm>
            <a:off x="705471" y="2572886"/>
            <a:ext cx="4251669" cy="3895101"/>
            <a:chOff x="705471" y="2572886"/>
            <a:chExt cx="4251669" cy="3895101"/>
          </a:xfrm>
        </p:grpSpPr>
        <p:grpSp>
          <p:nvGrpSpPr>
            <p:cNvPr id="5" name="グループ化 4">
              <a:extLst>
                <a:ext uri="{FF2B5EF4-FFF2-40B4-BE49-F238E27FC236}">
                  <a16:creationId xmlns:a16="http://schemas.microsoft.com/office/drawing/2014/main" id="{AA9AA6F4-251F-CC53-D080-50E19B1C2B63}"/>
                </a:ext>
              </a:extLst>
            </p:cNvPr>
            <p:cNvGrpSpPr/>
            <p:nvPr/>
          </p:nvGrpSpPr>
          <p:grpSpPr>
            <a:xfrm>
              <a:off x="743489" y="2982417"/>
              <a:ext cx="4213651" cy="3485570"/>
              <a:chOff x="743489" y="2982417"/>
              <a:chExt cx="4213651" cy="3485570"/>
            </a:xfrm>
          </p:grpSpPr>
          <p:pic>
            <p:nvPicPr>
              <p:cNvPr id="12" name="図 11">
                <a:extLst>
                  <a:ext uri="{FF2B5EF4-FFF2-40B4-BE49-F238E27FC236}">
                    <a16:creationId xmlns:a16="http://schemas.microsoft.com/office/drawing/2014/main" id="{331A800C-0792-7506-CFEE-41918216CF25}"/>
                  </a:ext>
                </a:extLst>
              </p:cNvPr>
              <p:cNvPicPr>
                <a:picLocks noChangeAspect="1"/>
              </p:cNvPicPr>
              <p:nvPr/>
            </p:nvPicPr>
            <p:blipFill>
              <a:blip r:embed="rId2"/>
              <a:stretch>
                <a:fillRect/>
              </a:stretch>
            </p:blipFill>
            <p:spPr>
              <a:xfrm>
                <a:off x="771319" y="2982417"/>
                <a:ext cx="2462997" cy="1110537"/>
              </a:xfrm>
              <a:prstGeom prst="rect">
                <a:avLst/>
              </a:prstGeom>
            </p:spPr>
          </p:pic>
          <p:pic>
            <p:nvPicPr>
              <p:cNvPr id="13" name="図 12">
                <a:extLst>
                  <a:ext uri="{FF2B5EF4-FFF2-40B4-BE49-F238E27FC236}">
                    <a16:creationId xmlns:a16="http://schemas.microsoft.com/office/drawing/2014/main" id="{A4FB9A27-AD81-33C5-F238-9278EEDFC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61" y="5054211"/>
                <a:ext cx="2492889" cy="1395224"/>
              </a:xfrm>
              <a:prstGeom prst="rect">
                <a:avLst/>
              </a:prstGeom>
            </p:spPr>
          </p:pic>
          <p:pic>
            <p:nvPicPr>
              <p:cNvPr id="17" name="図 16">
                <a:extLst>
                  <a:ext uri="{FF2B5EF4-FFF2-40B4-BE49-F238E27FC236}">
                    <a16:creationId xmlns:a16="http://schemas.microsoft.com/office/drawing/2014/main" id="{E8657809-D6C3-7B25-0B2C-B4900138E8DF}"/>
                  </a:ext>
                </a:extLst>
              </p:cNvPr>
              <p:cNvPicPr>
                <a:picLocks noChangeAspect="1"/>
              </p:cNvPicPr>
              <p:nvPr/>
            </p:nvPicPr>
            <p:blipFill>
              <a:blip r:embed="rId4"/>
              <a:stretch>
                <a:fillRect/>
              </a:stretch>
            </p:blipFill>
            <p:spPr>
              <a:xfrm>
                <a:off x="743489" y="4526180"/>
                <a:ext cx="2505061" cy="537652"/>
              </a:xfrm>
              <a:prstGeom prst="rect">
                <a:avLst/>
              </a:prstGeom>
            </p:spPr>
          </p:pic>
          <p:sp>
            <p:nvSpPr>
              <p:cNvPr id="7" name="テキスト ボックス 6">
                <a:extLst>
                  <a:ext uri="{FF2B5EF4-FFF2-40B4-BE49-F238E27FC236}">
                    <a16:creationId xmlns:a16="http://schemas.microsoft.com/office/drawing/2014/main" id="{EF257367-29AA-D910-8C40-E1DCED9C77B0}"/>
                  </a:ext>
                </a:extLst>
              </p:cNvPr>
              <p:cNvSpPr txBox="1"/>
              <p:nvPr/>
            </p:nvSpPr>
            <p:spPr>
              <a:xfrm>
                <a:off x="3166456" y="2982417"/>
                <a:ext cx="1790684" cy="348557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defTabSz="609555"/>
                <a:r>
                  <a:rPr lang="ja-JP" altLang="en-US" sz="1050" b="1" dirty="0">
                    <a:solidFill>
                      <a:prstClr val="black"/>
                    </a:solidFill>
                    <a:latin typeface="メイリオ" panose="020B0604030504040204" pitchFamily="50" charset="-128"/>
                    <a:ea typeface="メイリオ" panose="020B0604030504040204" pitchFamily="50" charset="-128"/>
                  </a:rPr>
                  <a:t>ゴールドスポンサー</a:t>
                </a:r>
                <a:r>
                  <a:rPr lang="en-US" altLang="ja-JP" sz="1050" b="1" dirty="0">
                    <a:solidFill>
                      <a:prstClr val="black"/>
                    </a:solidFill>
                    <a:latin typeface="メイリオ" panose="020B0604030504040204" pitchFamily="50" charset="-128"/>
                    <a:ea typeface="メイリオ" panose="020B0604030504040204" pitchFamily="50" charset="-128"/>
                  </a:rPr>
                  <a:t>8</a:t>
                </a:r>
                <a:r>
                  <a:rPr lang="ja-JP" altLang="en-US" sz="1050" b="1" dirty="0">
                    <a:solidFill>
                      <a:prstClr val="black"/>
                    </a:solidFill>
                    <a:latin typeface="メイリオ" panose="020B0604030504040204" pitchFamily="50" charset="-128"/>
                    <a:ea typeface="メイリオ" panose="020B0604030504040204" pitchFamily="50" charset="-128"/>
                  </a:rPr>
                  <a:t>社</a:t>
                </a:r>
                <a:endParaRPr lang="en-US" altLang="ja-JP" sz="1050" b="1" dirty="0">
                  <a:solidFill>
                    <a:prstClr val="black"/>
                  </a:solidFill>
                  <a:latin typeface="メイリオ" panose="020B0604030504040204" pitchFamily="50" charset="-128"/>
                  <a:ea typeface="メイリオ" panose="020B0604030504040204" pitchFamily="50" charset="-128"/>
                </a:endParaRPr>
              </a:p>
              <a:p>
                <a:pPr defTabSz="609555"/>
                <a:r>
                  <a:rPr lang="ja-JP" altLang="en-US" sz="1050" dirty="0">
                    <a:solidFill>
                      <a:prstClr val="black"/>
                    </a:solidFill>
                    <a:latin typeface="メイリオ" panose="020B0604030504040204" pitchFamily="50" charset="-128"/>
                    <a:ea typeface="メイリオ" panose="020B0604030504040204" pitchFamily="50" charset="-128"/>
                  </a:rPr>
                  <a:t>ジャパン・トゥエンティワン株式会社</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株式会社フルバック</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株式会社ライナロジクス</a:t>
                </a:r>
              </a:p>
              <a:p>
                <a:pPr defTabSz="609555"/>
                <a:r>
                  <a:rPr lang="ja-JP" altLang="en-US" sz="1050" dirty="0">
                    <a:solidFill>
                      <a:prstClr val="black"/>
                    </a:solidFill>
                    <a:latin typeface="メイリオ" panose="020B0604030504040204" pitchFamily="50" charset="-128"/>
                    <a:ea typeface="メイリオ" panose="020B0604030504040204" pitchFamily="50" charset="-128"/>
                  </a:rPr>
                  <a:t>古野電気株式会社</a:t>
                </a:r>
              </a:p>
              <a:p>
                <a:pPr defTabSz="609555"/>
                <a:r>
                  <a:rPr lang="en-US" altLang="ja-JP" sz="1050" dirty="0" err="1">
                    <a:solidFill>
                      <a:prstClr val="black"/>
                    </a:solidFill>
                    <a:latin typeface="メイリオ" panose="020B0604030504040204" pitchFamily="50" charset="-128"/>
                    <a:ea typeface="メイリオ" panose="020B0604030504040204" pitchFamily="50" charset="-128"/>
                  </a:rPr>
                  <a:t>LocationMind</a:t>
                </a:r>
                <a:r>
                  <a:rPr lang="ja-JP" altLang="en-US" sz="1050" dirty="0">
                    <a:solidFill>
                      <a:prstClr val="black"/>
                    </a:solidFill>
                    <a:latin typeface="メイリオ" panose="020B0604030504040204" pitchFamily="50" charset="-128"/>
                    <a:ea typeface="メイリオ" panose="020B0604030504040204" pitchFamily="50" charset="-128"/>
                  </a:rPr>
                  <a:t>株式会社</a:t>
                </a:r>
              </a:p>
              <a:p>
                <a:pPr defTabSz="609555"/>
                <a:r>
                  <a:rPr lang="en-US" altLang="ja-JP" sz="1050" dirty="0">
                    <a:solidFill>
                      <a:prstClr val="black"/>
                    </a:solidFill>
                    <a:latin typeface="メイリオ" panose="020B0604030504040204" pitchFamily="50" charset="-128"/>
                    <a:ea typeface="メイリオ" panose="020B0604030504040204" pitchFamily="50" charset="-128"/>
                  </a:rPr>
                  <a:t>JFE</a:t>
                </a:r>
                <a:r>
                  <a:rPr lang="ja-JP" altLang="en-US" sz="1050" dirty="0">
                    <a:solidFill>
                      <a:prstClr val="black"/>
                    </a:solidFill>
                    <a:latin typeface="メイリオ" panose="020B0604030504040204" pitchFamily="50" charset="-128"/>
                    <a:ea typeface="メイリオ" panose="020B0604030504040204" pitchFamily="50" charset="-128"/>
                  </a:rPr>
                  <a:t>商事エレクトロニクス株式会社</a:t>
                </a:r>
              </a:p>
              <a:p>
                <a:pPr defTabSz="609555"/>
                <a:r>
                  <a:rPr lang="en-US" altLang="ja-JP" sz="1050" dirty="0">
                    <a:solidFill>
                      <a:prstClr val="black"/>
                    </a:solidFill>
                    <a:latin typeface="メイリオ" panose="020B0604030504040204" pitchFamily="50" charset="-128"/>
                    <a:ea typeface="メイリオ" panose="020B0604030504040204" pitchFamily="50" charset="-128"/>
                  </a:rPr>
                  <a:t>Geotab Inc.</a:t>
                </a:r>
              </a:p>
              <a:p>
                <a:pPr defTabSz="609555"/>
                <a:r>
                  <a:rPr lang="ja-JP" altLang="en-US" sz="1050" dirty="0">
                    <a:solidFill>
                      <a:prstClr val="black"/>
                    </a:solidFill>
                    <a:latin typeface="メイリオ" panose="020B0604030504040204" pitchFamily="50" charset="-128"/>
                    <a:ea typeface="メイリオ" panose="020B0604030504040204" pitchFamily="50" charset="-128"/>
                  </a:rPr>
                  <a:t>ユーピーアール株式会社</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09555"/>
                <a:endParaRPr lang="en-US" altLang="ja-JP" sz="1050" dirty="0">
                  <a:solidFill>
                    <a:prstClr val="black"/>
                  </a:solidFill>
                  <a:latin typeface="メイリオ" panose="020B0604030504040204" pitchFamily="50" charset="-128"/>
                  <a:ea typeface="メイリオ" panose="020B0604030504040204" pitchFamily="50" charset="-128"/>
                </a:endParaRPr>
              </a:p>
              <a:p>
                <a:pPr defTabSz="609555"/>
                <a:r>
                  <a:rPr lang="ja-JP" altLang="en-US" sz="1050" b="1" dirty="0">
                    <a:solidFill>
                      <a:prstClr val="black"/>
                    </a:solidFill>
                    <a:latin typeface="メイリオ" panose="020B0604030504040204" pitchFamily="50" charset="-128"/>
                    <a:ea typeface="メイリオ" panose="020B0604030504040204" pitchFamily="50" charset="-128"/>
                  </a:rPr>
                  <a:t>シルバースポンサー</a:t>
                </a:r>
                <a:r>
                  <a:rPr lang="en-US" altLang="ja-JP" sz="1050" b="1" dirty="0">
                    <a:solidFill>
                      <a:prstClr val="black"/>
                    </a:solidFill>
                    <a:latin typeface="メイリオ" panose="020B0604030504040204" pitchFamily="50" charset="-128"/>
                    <a:ea typeface="メイリオ" panose="020B0604030504040204" pitchFamily="50" charset="-128"/>
                  </a:rPr>
                  <a:t>8</a:t>
                </a:r>
                <a:r>
                  <a:rPr lang="ja-JP" altLang="en-US" sz="1050" b="1" dirty="0">
                    <a:solidFill>
                      <a:prstClr val="black"/>
                    </a:solidFill>
                    <a:latin typeface="メイリオ" panose="020B0604030504040204" pitchFamily="50" charset="-128"/>
                    <a:ea typeface="メイリオ" panose="020B0604030504040204" pitchFamily="50" charset="-128"/>
                  </a:rPr>
                  <a:t>社</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株式会社タイガー</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株式会社オプティマインド</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株式会社システムズ</a:t>
                </a:r>
              </a:p>
              <a:p>
                <a:pPr defTabSz="609555"/>
                <a:r>
                  <a:rPr lang="ja-JP" altLang="en-US" sz="1050" dirty="0">
                    <a:solidFill>
                      <a:prstClr val="black"/>
                    </a:solidFill>
                    <a:latin typeface="メイリオ" panose="020B0604030504040204" pitchFamily="50" charset="-128"/>
                    <a:ea typeface="メイリオ" panose="020B0604030504040204" pitchFamily="50" charset="-128"/>
                  </a:rPr>
                  <a:t>ロジスティード株式会社</a:t>
                </a:r>
              </a:p>
              <a:p>
                <a:pPr defTabSz="609555"/>
                <a:r>
                  <a:rPr lang="ja-JP" altLang="en-US" sz="1050" dirty="0">
                    <a:solidFill>
                      <a:prstClr val="black"/>
                    </a:solidFill>
                    <a:latin typeface="メイリオ" panose="020B0604030504040204" pitchFamily="50" charset="-128"/>
                    <a:ea typeface="メイリオ" panose="020B0604030504040204" pitchFamily="50" charset="-128"/>
                  </a:rPr>
                  <a:t>アセンド株式会社</a:t>
                </a:r>
              </a:p>
              <a:p>
                <a:pPr defTabSz="609555"/>
                <a:r>
                  <a:rPr lang="ja-JP" altLang="en-US" sz="1050" dirty="0">
                    <a:solidFill>
                      <a:prstClr val="black"/>
                    </a:solidFill>
                    <a:latin typeface="メイリオ" panose="020B0604030504040204" pitchFamily="50" charset="-128"/>
                    <a:ea typeface="メイリオ" panose="020B0604030504040204" pitchFamily="50" charset="-128"/>
                  </a:rPr>
                  <a:t>株式会社セイリョウライン</a:t>
                </a:r>
              </a:p>
              <a:p>
                <a:pPr defTabSz="609555"/>
                <a:r>
                  <a:rPr lang="en-US" altLang="ja-JP" sz="1050" dirty="0">
                    <a:solidFill>
                      <a:prstClr val="black"/>
                    </a:solidFill>
                    <a:latin typeface="メイリオ" panose="020B0604030504040204" pitchFamily="50" charset="-128"/>
                    <a:ea typeface="メイリオ" panose="020B0604030504040204" pitchFamily="50" charset="-128"/>
                  </a:rPr>
                  <a:t>NSW </a:t>
                </a:r>
                <a:r>
                  <a:rPr lang="ja-JP" altLang="en-US" sz="1050" dirty="0">
                    <a:solidFill>
                      <a:prstClr val="black"/>
                    </a:solidFill>
                    <a:latin typeface="メイリオ" panose="020B0604030504040204" pitchFamily="50" charset="-128"/>
                    <a:ea typeface="メイリオ" panose="020B0604030504040204" pitchFamily="50" charset="-128"/>
                  </a:rPr>
                  <a:t>株式会社</a:t>
                </a:r>
              </a:p>
              <a:p>
                <a:pPr defTabSz="609555"/>
                <a:r>
                  <a:rPr lang="en-US" altLang="ja-JP" sz="1050" dirty="0" err="1">
                    <a:solidFill>
                      <a:prstClr val="black"/>
                    </a:solidFill>
                    <a:latin typeface="メイリオ" panose="020B0604030504040204" pitchFamily="50" charset="-128"/>
                    <a:ea typeface="メイリオ" panose="020B0604030504040204" pitchFamily="50" charset="-128"/>
                  </a:rPr>
                  <a:t>EmMatch</a:t>
                </a:r>
                <a:r>
                  <a:rPr lang="ja-JP" altLang="en-US" sz="1050" dirty="0">
                    <a:solidFill>
                      <a:prstClr val="black"/>
                    </a:solidFill>
                    <a:latin typeface="メイリオ" panose="020B0604030504040204" pitchFamily="50" charset="-128"/>
                    <a:ea typeface="メイリオ" panose="020B0604030504040204" pitchFamily="50" charset="-128"/>
                  </a:rPr>
                  <a:t>株式会社</a:t>
                </a:r>
              </a:p>
            </p:txBody>
          </p:sp>
        </p:grpSp>
        <p:sp>
          <p:nvSpPr>
            <p:cNvPr id="8" name="テキスト ボックス 7">
              <a:extLst>
                <a:ext uri="{FF2B5EF4-FFF2-40B4-BE49-F238E27FC236}">
                  <a16:creationId xmlns:a16="http://schemas.microsoft.com/office/drawing/2014/main" id="{DDDCBB87-7870-7930-F114-C70B004E29B3}"/>
                </a:ext>
              </a:extLst>
            </p:cNvPr>
            <p:cNvSpPr txBox="1"/>
            <p:nvPr/>
          </p:nvSpPr>
          <p:spPr>
            <a:xfrm>
              <a:off x="705471" y="2572886"/>
              <a:ext cx="3714129" cy="451342"/>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r>
                <a:rPr lang="ja-JP" altLang="en-US" sz="2133" b="1" dirty="0">
                  <a:latin typeface="+mn-ea"/>
                </a:rPr>
                <a:t>運輸安全・物流</a:t>
              </a:r>
              <a:r>
                <a:rPr lang="en-US" altLang="ja-JP" sz="2133" b="1" dirty="0">
                  <a:latin typeface="+mn-ea"/>
                </a:rPr>
                <a:t>DX</a:t>
              </a:r>
              <a:r>
                <a:rPr lang="ja-JP" altLang="en-US" sz="2133" b="1" dirty="0">
                  <a:latin typeface="+mn-ea"/>
                </a:rPr>
                <a:t>と連携</a:t>
              </a:r>
            </a:p>
          </p:txBody>
        </p:sp>
      </p:grpSp>
      <p:grpSp>
        <p:nvGrpSpPr>
          <p:cNvPr id="14" name="グループ化 13">
            <a:extLst>
              <a:ext uri="{FF2B5EF4-FFF2-40B4-BE49-F238E27FC236}">
                <a16:creationId xmlns:a16="http://schemas.microsoft.com/office/drawing/2014/main" id="{DC427D8B-DCFB-A0E2-527F-DC372B6782CD}"/>
              </a:ext>
            </a:extLst>
          </p:cNvPr>
          <p:cNvGrpSpPr/>
          <p:nvPr/>
        </p:nvGrpSpPr>
        <p:grpSpPr>
          <a:xfrm>
            <a:off x="705471" y="791948"/>
            <a:ext cx="11283328" cy="5654114"/>
            <a:chOff x="705471" y="791948"/>
            <a:chExt cx="11283328" cy="5654114"/>
          </a:xfrm>
        </p:grpSpPr>
        <p:pic>
          <p:nvPicPr>
            <p:cNvPr id="6" name="図 5">
              <a:extLst>
                <a:ext uri="{FF2B5EF4-FFF2-40B4-BE49-F238E27FC236}">
                  <a16:creationId xmlns:a16="http://schemas.microsoft.com/office/drawing/2014/main" id="{4C26CA29-6B04-9867-0223-DC349076FD2E}"/>
                </a:ext>
              </a:extLst>
            </p:cNvPr>
            <p:cNvPicPr>
              <a:picLocks noChangeAspect="1"/>
            </p:cNvPicPr>
            <p:nvPr/>
          </p:nvPicPr>
          <p:blipFill>
            <a:blip r:embed="rId5"/>
            <a:stretch>
              <a:fillRect/>
            </a:stretch>
          </p:blipFill>
          <p:spPr>
            <a:xfrm>
              <a:off x="705471" y="791948"/>
              <a:ext cx="4212240" cy="1656612"/>
            </a:xfrm>
            <a:prstGeom prst="rect">
              <a:avLst/>
            </a:prstGeom>
          </p:spPr>
        </p:pic>
        <p:grpSp>
          <p:nvGrpSpPr>
            <p:cNvPr id="20" name="グループ化 19">
              <a:extLst>
                <a:ext uri="{FF2B5EF4-FFF2-40B4-BE49-F238E27FC236}">
                  <a16:creationId xmlns:a16="http://schemas.microsoft.com/office/drawing/2014/main" id="{9183CCBD-ED7C-A2DC-B5A7-BA3AC8BDCF24}"/>
                </a:ext>
              </a:extLst>
            </p:cNvPr>
            <p:cNvGrpSpPr/>
            <p:nvPr/>
          </p:nvGrpSpPr>
          <p:grpSpPr>
            <a:xfrm>
              <a:off x="4942906" y="798381"/>
              <a:ext cx="7045893" cy="5647681"/>
              <a:chOff x="4942906" y="798381"/>
              <a:chExt cx="7045893" cy="5647681"/>
            </a:xfrm>
          </p:grpSpPr>
          <p:pic>
            <p:nvPicPr>
              <p:cNvPr id="10" name="図 9">
                <a:extLst>
                  <a:ext uri="{FF2B5EF4-FFF2-40B4-BE49-F238E27FC236}">
                    <a16:creationId xmlns:a16="http://schemas.microsoft.com/office/drawing/2014/main" id="{D032ACEB-7543-BF26-CF7B-0810953891FE}"/>
                  </a:ext>
                </a:extLst>
              </p:cNvPr>
              <p:cNvPicPr>
                <a:picLocks noChangeAspect="1"/>
              </p:cNvPicPr>
              <p:nvPr/>
            </p:nvPicPr>
            <p:blipFill>
              <a:blip r:embed="rId6"/>
              <a:stretch>
                <a:fillRect/>
              </a:stretch>
            </p:blipFill>
            <p:spPr>
              <a:xfrm>
                <a:off x="4942906" y="798381"/>
                <a:ext cx="7045893" cy="5647681"/>
              </a:xfrm>
              <a:prstGeom prst="rect">
                <a:avLst/>
              </a:prstGeom>
            </p:spPr>
          </p:pic>
          <p:pic>
            <p:nvPicPr>
              <p:cNvPr id="19" name="図 18">
                <a:extLst>
                  <a:ext uri="{FF2B5EF4-FFF2-40B4-BE49-F238E27FC236}">
                    <a16:creationId xmlns:a16="http://schemas.microsoft.com/office/drawing/2014/main" id="{617990C3-FC08-E1CE-65A4-F0EABFA2104A}"/>
                  </a:ext>
                </a:extLst>
              </p:cNvPr>
              <p:cNvPicPr>
                <a:picLocks noChangeAspect="1"/>
              </p:cNvPicPr>
              <p:nvPr/>
            </p:nvPicPr>
            <p:blipFill>
              <a:blip r:embed="rId7"/>
              <a:stretch>
                <a:fillRect/>
              </a:stretch>
            </p:blipFill>
            <p:spPr>
              <a:xfrm>
                <a:off x="5775869" y="6159956"/>
                <a:ext cx="3675888" cy="246888"/>
              </a:xfrm>
              <a:prstGeom prst="rect">
                <a:avLst/>
              </a:prstGeom>
            </p:spPr>
          </p:pic>
        </p:grpSp>
        <p:pic>
          <p:nvPicPr>
            <p:cNvPr id="9" name="図 8">
              <a:extLst>
                <a:ext uri="{FF2B5EF4-FFF2-40B4-BE49-F238E27FC236}">
                  <a16:creationId xmlns:a16="http://schemas.microsoft.com/office/drawing/2014/main" id="{3F5816CD-0129-65A4-328D-3E724F390CCB}"/>
                </a:ext>
              </a:extLst>
            </p:cNvPr>
            <p:cNvPicPr>
              <a:picLocks noChangeAspect="1"/>
            </p:cNvPicPr>
            <p:nvPr/>
          </p:nvPicPr>
          <p:blipFill>
            <a:blip r:embed="rId8"/>
            <a:stretch>
              <a:fillRect/>
            </a:stretch>
          </p:blipFill>
          <p:spPr>
            <a:xfrm>
              <a:off x="10745543" y="5222948"/>
              <a:ext cx="1183896" cy="1183896"/>
            </a:xfrm>
            <a:prstGeom prst="rect">
              <a:avLst/>
            </a:prstGeom>
          </p:spPr>
        </p:pic>
      </p:grpSp>
    </p:spTree>
    <p:extLst>
      <p:ext uri="{BB962C8B-B14F-4D97-AF65-F5344CB8AC3E}">
        <p14:creationId xmlns:p14="http://schemas.microsoft.com/office/powerpoint/2010/main" val="212736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42C17E-2947-A600-B636-E0F5ACB8D353}"/>
              </a:ext>
            </a:extLst>
          </p:cNvPr>
          <p:cNvSpPr>
            <a:spLocks noGrp="1"/>
          </p:cNvSpPr>
          <p:nvPr>
            <p:ph type="title"/>
          </p:nvPr>
        </p:nvSpPr>
        <p:spPr/>
        <p:txBody>
          <a:bodyPr/>
          <a:lstStyle/>
          <a:p>
            <a:r>
              <a:rPr kumimoji="1" lang="en-US" altLang="ja-JP" dirty="0"/>
              <a:t>TDBC HP</a:t>
            </a:r>
            <a:r>
              <a:rPr kumimoji="1" lang="ja-JP" altLang="en-US" dirty="0"/>
              <a:t>と入会のご案内</a:t>
            </a:r>
          </a:p>
        </p:txBody>
      </p:sp>
      <p:sp>
        <p:nvSpPr>
          <p:cNvPr id="3" name="コンテンツ プレースホルダー 2">
            <a:extLst>
              <a:ext uri="{FF2B5EF4-FFF2-40B4-BE49-F238E27FC236}">
                <a16:creationId xmlns:a16="http://schemas.microsoft.com/office/drawing/2014/main" id="{46BA9AC5-ADBF-D607-9B31-03C026A2CAB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3CC81B1-37DE-1998-7399-89FC3FA49E99}"/>
              </a:ext>
            </a:extLst>
          </p:cNvPr>
          <p:cNvSpPr>
            <a:spLocks noGrp="1"/>
          </p:cNvSpPr>
          <p:nvPr>
            <p:ph type="sldNum" sz="quarter" idx="4"/>
          </p:nvPr>
        </p:nvSpPr>
        <p:spPr/>
        <p:txBody>
          <a:bodyPr/>
          <a:lstStyle/>
          <a:p>
            <a:fld id="{881A7F8F-37EA-994D-8BD0-8F48AF606654}" type="slidenum">
              <a:rPr lang="en-US" altLang="ja-JP" smtClean="0"/>
              <a:pPr/>
              <a:t>12</a:t>
            </a:fld>
            <a:endParaRPr lang="ja-JP" altLang="en-US" dirty="0"/>
          </a:p>
        </p:txBody>
      </p:sp>
      <p:pic>
        <p:nvPicPr>
          <p:cNvPr id="10" name="図 9">
            <a:extLst>
              <a:ext uri="{FF2B5EF4-FFF2-40B4-BE49-F238E27FC236}">
                <a16:creationId xmlns:a16="http://schemas.microsoft.com/office/drawing/2014/main" id="{7731252D-C89A-5177-FB6C-574D58A8C6E6}"/>
              </a:ext>
            </a:extLst>
          </p:cNvPr>
          <p:cNvPicPr>
            <a:picLocks noChangeAspect="1"/>
          </p:cNvPicPr>
          <p:nvPr/>
        </p:nvPicPr>
        <p:blipFill>
          <a:blip r:embed="rId3"/>
          <a:stretch>
            <a:fillRect/>
          </a:stretch>
        </p:blipFill>
        <p:spPr>
          <a:xfrm>
            <a:off x="727243" y="1560481"/>
            <a:ext cx="9283003" cy="4889308"/>
          </a:xfrm>
          <a:prstGeom prst="rect">
            <a:avLst/>
          </a:prstGeom>
          <a:ln>
            <a:solidFill>
              <a:srgbClr val="0070C0"/>
            </a:solidFill>
          </a:ln>
        </p:spPr>
      </p:pic>
      <p:pic>
        <p:nvPicPr>
          <p:cNvPr id="8" name="図 7">
            <a:extLst>
              <a:ext uri="{FF2B5EF4-FFF2-40B4-BE49-F238E27FC236}">
                <a16:creationId xmlns:a16="http://schemas.microsoft.com/office/drawing/2014/main" id="{A78F004A-D3D0-30B3-B1EA-9A618D912606}"/>
              </a:ext>
            </a:extLst>
          </p:cNvPr>
          <p:cNvPicPr>
            <a:picLocks noChangeAspect="1"/>
          </p:cNvPicPr>
          <p:nvPr/>
        </p:nvPicPr>
        <p:blipFill>
          <a:blip r:embed="rId4"/>
          <a:stretch>
            <a:fillRect/>
          </a:stretch>
        </p:blipFill>
        <p:spPr>
          <a:xfrm>
            <a:off x="6031538" y="796415"/>
            <a:ext cx="5957262" cy="3945401"/>
          </a:xfrm>
          <a:prstGeom prst="rect">
            <a:avLst/>
          </a:prstGeom>
          <a:ln>
            <a:solidFill>
              <a:srgbClr val="0070C0"/>
            </a:solidFill>
          </a:ln>
        </p:spPr>
      </p:pic>
      <p:grpSp>
        <p:nvGrpSpPr>
          <p:cNvPr id="13" name="グループ化 12">
            <a:extLst>
              <a:ext uri="{FF2B5EF4-FFF2-40B4-BE49-F238E27FC236}">
                <a16:creationId xmlns:a16="http://schemas.microsoft.com/office/drawing/2014/main" id="{477C340A-FF8C-B2B9-6AD8-1B40D1A19A8C}"/>
              </a:ext>
            </a:extLst>
          </p:cNvPr>
          <p:cNvGrpSpPr/>
          <p:nvPr/>
        </p:nvGrpSpPr>
        <p:grpSpPr>
          <a:xfrm>
            <a:off x="8516141" y="5901053"/>
            <a:ext cx="1163970" cy="673517"/>
            <a:chOff x="10632324" y="4846650"/>
            <a:chExt cx="1163970" cy="673517"/>
          </a:xfrm>
        </p:grpSpPr>
        <p:sp>
          <p:nvSpPr>
            <p:cNvPr id="11" name="矢印: 上 10">
              <a:extLst>
                <a:ext uri="{FF2B5EF4-FFF2-40B4-BE49-F238E27FC236}">
                  <a16:creationId xmlns:a16="http://schemas.microsoft.com/office/drawing/2014/main" id="{82997818-D540-15FD-6AA7-6DE017411CD7}"/>
                </a:ext>
              </a:extLst>
            </p:cNvPr>
            <p:cNvSpPr/>
            <p:nvPr/>
          </p:nvSpPr>
          <p:spPr>
            <a:xfrm>
              <a:off x="10632324" y="4846650"/>
              <a:ext cx="930213" cy="209006"/>
            </a:xfrm>
            <a:prstGeom prst="up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5537330-99D2-9463-103D-42E5A9D8668A}"/>
                </a:ext>
              </a:extLst>
            </p:cNvPr>
            <p:cNvSpPr txBox="1"/>
            <p:nvPr/>
          </p:nvSpPr>
          <p:spPr>
            <a:xfrm>
              <a:off x="10651194" y="5058502"/>
              <a:ext cx="1145100" cy="461665"/>
            </a:xfrm>
            <a:prstGeom prst="rect">
              <a:avLst/>
            </a:prstGeom>
            <a:noFill/>
            <a:ln>
              <a:noFill/>
            </a:ln>
            <a:effectLst/>
          </p:spPr>
          <p:txBody>
            <a:bodyPr vert="horz" wrap="square" lIns="91440" tIns="45720" rIns="91440" bIns="45720" numCol="1" rtlCol="0" anchor="t" anchorCtr="0" compatLnSpc="1">
              <a:prstTxWarp prst="textNoShape">
                <a:avLst/>
              </a:prstTxWarp>
              <a:spAutoFit/>
            </a:bodyPr>
            <a:lstStyle/>
            <a:p>
              <a:pPr marL="0" indent="0">
                <a:buNone/>
              </a:pPr>
              <a:r>
                <a:rPr kumimoji="1" lang="en-US" altLang="ja-JP" sz="2400" b="1" dirty="0">
                  <a:solidFill>
                    <a:srgbClr val="FF0000"/>
                  </a:solidFill>
                  <a:effectLst>
                    <a:outerShdw blurRad="38100" dist="38100" dir="2700000" algn="tl">
                      <a:srgbClr val="000000">
                        <a:alpha val="43137"/>
                      </a:srgbClr>
                    </a:outerShdw>
                  </a:effectLst>
                  <a:latin typeface="+mn-ea"/>
                </a:rPr>
                <a:t>Click</a:t>
              </a:r>
              <a:endParaRPr kumimoji="1" lang="ja-JP" altLang="en-US" sz="2400" b="1" dirty="0">
                <a:solidFill>
                  <a:srgbClr val="FF0000"/>
                </a:solidFill>
                <a:effectLst>
                  <a:outerShdw blurRad="38100" dist="38100" dir="2700000" algn="tl">
                    <a:srgbClr val="000000">
                      <a:alpha val="43137"/>
                    </a:srgbClr>
                  </a:outerShdw>
                </a:effectLst>
                <a:latin typeface="+mn-ea"/>
              </a:endParaRPr>
            </a:p>
          </p:txBody>
        </p:sp>
      </p:grpSp>
      <p:sp>
        <p:nvSpPr>
          <p:cNvPr id="17" name="テキスト ボックス 16">
            <a:extLst>
              <a:ext uri="{FF2B5EF4-FFF2-40B4-BE49-F238E27FC236}">
                <a16:creationId xmlns:a16="http://schemas.microsoft.com/office/drawing/2014/main" id="{9B701F25-08A3-55AA-4176-D1BCCBAE9431}"/>
              </a:ext>
            </a:extLst>
          </p:cNvPr>
          <p:cNvSpPr txBox="1"/>
          <p:nvPr/>
        </p:nvSpPr>
        <p:spPr>
          <a:xfrm>
            <a:off x="5868851" y="314407"/>
            <a:ext cx="3118395" cy="369332"/>
          </a:xfrm>
          <a:prstGeom prst="rect">
            <a:avLst/>
          </a:prstGeom>
          <a:noFill/>
          <a:ln>
            <a:noFill/>
          </a:ln>
          <a:effectLst/>
        </p:spPr>
        <p:txBody>
          <a:bodyPr wrap="square">
            <a:spAutoFit/>
          </a:bodyPr>
          <a:lstStyle/>
          <a:p>
            <a:r>
              <a:rPr lang="en-US" altLang="ja-JP" dirty="0">
                <a:latin typeface="+mn-ea"/>
                <a:hlinkClick r:id="rId5"/>
              </a:rPr>
              <a:t>https://tdbc.or.jp/</a:t>
            </a:r>
            <a:endParaRPr lang="en-US" altLang="ja-JP" dirty="0">
              <a:latin typeface="+mn-ea"/>
            </a:endParaRPr>
          </a:p>
        </p:txBody>
      </p:sp>
      <p:pic>
        <p:nvPicPr>
          <p:cNvPr id="19" name="図 18">
            <a:extLst>
              <a:ext uri="{FF2B5EF4-FFF2-40B4-BE49-F238E27FC236}">
                <a16:creationId xmlns:a16="http://schemas.microsoft.com/office/drawing/2014/main" id="{36552F58-FCE7-34E5-D2D8-E1ACA9C8C0F2}"/>
              </a:ext>
            </a:extLst>
          </p:cNvPr>
          <p:cNvPicPr>
            <a:picLocks noChangeAspect="1"/>
          </p:cNvPicPr>
          <p:nvPr/>
        </p:nvPicPr>
        <p:blipFill>
          <a:blip r:embed="rId6"/>
          <a:stretch>
            <a:fillRect/>
          </a:stretch>
        </p:blipFill>
        <p:spPr>
          <a:xfrm>
            <a:off x="10224512" y="4816835"/>
            <a:ext cx="1571247" cy="1579143"/>
          </a:xfrm>
          <a:prstGeom prst="rect">
            <a:avLst/>
          </a:prstGeom>
        </p:spPr>
      </p:pic>
    </p:spTree>
    <p:extLst>
      <p:ext uri="{BB962C8B-B14F-4D97-AF65-F5344CB8AC3E}">
        <p14:creationId xmlns:p14="http://schemas.microsoft.com/office/powerpoint/2010/main" val="3136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18339" y="3152186"/>
            <a:ext cx="6155321" cy="1323632"/>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一般社団法人 運輸デジタルビジネス協議会</a:t>
            </a:r>
            <a:endParaRPr kumimoji="1" lang="en-US" altLang="ja-JP" sz="2400"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1" lang="en-US"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https://tdbc.or.jp/</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1" lang="en-US"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E-mail unyu.co</a:t>
            </a:r>
            <a:r>
              <a:rPr kumimoji="1" lang="ja-JP"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a:t>
            </a:r>
            <a:r>
              <a:rPr kumimoji="1" lang="en-US"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wingarc.com</a:t>
            </a:r>
            <a:endParaRPr kumimoji="1" lang="ja-JP"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1" lang="en-US"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TEL</a:t>
            </a:r>
            <a:r>
              <a:rPr kumimoji="1" lang="ja-JP" altLang="en-US"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 </a:t>
            </a:r>
            <a:r>
              <a:rPr kumimoji="1" lang="en-US" altLang="ja-JP"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rPr>
              <a:t>03-5962-7370</a:t>
            </a:r>
            <a:endParaRPr kumimoji="1" lang="ja-JP" altLang="en-US" sz="1867" b="1"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p:txBody>
      </p:sp>
      <p:pic>
        <p:nvPicPr>
          <p:cNvPr id="5" name="図 4" descr="挿絵 が含まれている画像&#10;&#10;自動的に生成された説明">
            <a:extLst>
              <a:ext uri="{FF2B5EF4-FFF2-40B4-BE49-F238E27FC236}">
                <a16:creationId xmlns:a16="http://schemas.microsoft.com/office/drawing/2014/main" id="{1C002370-C791-6E8E-9622-147605C5DE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499" y="5599890"/>
            <a:ext cx="2133443" cy="821916"/>
          </a:xfrm>
          <a:prstGeom prst="rect">
            <a:avLst/>
          </a:prstGeom>
        </p:spPr>
      </p:pic>
      <p:pic>
        <p:nvPicPr>
          <p:cNvPr id="3" name="図 2">
            <a:extLst>
              <a:ext uri="{FF2B5EF4-FFF2-40B4-BE49-F238E27FC236}">
                <a16:creationId xmlns:a16="http://schemas.microsoft.com/office/drawing/2014/main" id="{AF1EDB83-AB7C-589E-FC8E-127F7E70F9BD}"/>
              </a:ext>
            </a:extLst>
          </p:cNvPr>
          <p:cNvPicPr>
            <a:picLocks noChangeAspect="1"/>
          </p:cNvPicPr>
          <p:nvPr/>
        </p:nvPicPr>
        <p:blipFill>
          <a:blip r:embed="rId3"/>
          <a:stretch>
            <a:fillRect/>
          </a:stretch>
        </p:blipFill>
        <p:spPr>
          <a:xfrm>
            <a:off x="3018339" y="4475818"/>
            <a:ext cx="6155321" cy="1023467"/>
          </a:xfrm>
          <a:prstGeom prst="rect">
            <a:avLst/>
          </a:prstGeom>
        </p:spPr>
      </p:pic>
    </p:spTree>
    <p:extLst>
      <p:ext uri="{BB962C8B-B14F-4D97-AF65-F5344CB8AC3E}">
        <p14:creationId xmlns:p14="http://schemas.microsoft.com/office/powerpoint/2010/main" val="265014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8796A-A3EE-67C9-CD9F-A3136189CE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9B6CA8-C86C-FB51-86E8-22C240F123C9}"/>
              </a:ext>
            </a:extLst>
          </p:cNvPr>
          <p:cNvSpPr>
            <a:spLocks noGrp="1"/>
          </p:cNvSpPr>
          <p:nvPr>
            <p:ph type="title"/>
          </p:nvPr>
        </p:nvSpPr>
        <p:spPr/>
        <p:txBody>
          <a:bodyPr/>
          <a:lstStyle/>
          <a:p>
            <a:r>
              <a:rPr kumimoji="1" lang="en-US" altLang="ja-JP" dirty="0"/>
              <a:t>TDBC</a:t>
            </a:r>
            <a:r>
              <a:rPr kumimoji="1" lang="ja-JP" altLang="en-US" dirty="0"/>
              <a:t>の概要</a:t>
            </a:r>
          </a:p>
        </p:txBody>
      </p:sp>
      <p:grpSp>
        <p:nvGrpSpPr>
          <p:cNvPr id="28" name="グループ化 27">
            <a:extLst>
              <a:ext uri="{FF2B5EF4-FFF2-40B4-BE49-F238E27FC236}">
                <a16:creationId xmlns:a16="http://schemas.microsoft.com/office/drawing/2014/main" id="{D6A4A8EF-CEC1-07CA-8082-71F02C9DEC93}"/>
              </a:ext>
            </a:extLst>
          </p:cNvPr>
          <p:cNvGrpSpPr/>
          <p:nvPr/>
        </p:nvGrpSpPr>
        <p:grpSpPr>
          <a:xfrm>
            <a:off x="1033422" y="710840"/>
            <a:ext cx="10516897" cy="1552069"/>
            <a:chOff x="775065" y="533129"/>
            <a:chExt cx="7887673" cy="1164052"/>
          </a:xfrm>
        </p:grpSpPr>
        <p:sp>
          <p:nvSpPr>
            <p:cNvPr id="8" name="テキスト ボックス 7">
              <a:extLst>
                <a:ext uri="{FF2B5EF4-FFF2-40B4-BE49-F238E27FC236}">
                  <a16:creationId xmlns:a16="http://schemas.microsoft.com/office/drawing/2014/main" id="{5493D4A0-3492-F79C-37F7-E7488A75CF1A}"/>
                </a:ext>
              </a:extLst>
            </p:cNvPr>
            <p:cNvSpPr txBox="1"/>
            <p:nvPr/>
          </p:nvSpPr>
          <p:spPr>
            <a:xfrm>
              <a:off x="818803" y="533129"/>
              <a:ext cx="1436914" cy="369332"/>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設立の背景</a:t>
              </a:r>
            </a:p>
          </p:txBody>
        </p:sp>
        <p:sp>
          <p:nvSpPr>
            <p:cNvPr id="5" name="四角形: 角を丸くする 4">
              <a:extLst>
                <a:ext uri="{FF2B5EF4-FFF2-40B4-BE49-F238E27FC236}">
                  <a16:creationId xmlns:a16="http://schemas.microsoft.com/office/drawing/2014/main" id="{423C0704-5CF6-6959-B92D-563C011B0A74}"/>
                </a:ext>
              </a:extLst>
            </p:cNvPr>
            <p:cNvSpPr/>
            <p:nvPr/>
          </p:nvSpPr>
          <p:spPr>
            <a:xfrm>
              <a:off x="775065" y="833682"/>
              <a:ext cx="7887673" cy="863499"/>
            </a:xfrm>
            <a:prstGeom prst="round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運輸は産業や社会の基盤、中</a:t>
              </a: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小企業が</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99</a:t>
              </a:r>
              <a:r>
                <a:rPr kumimoji="1" lang="en-US" altLang="ja-JP"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以上</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さまざまな</a:t>
              </a: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業界課題</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①</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社では解決が難しい、②同じ課題を各社</a:t>
              </a:r>
              <a:r>
                <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で解決</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12" name="グループ化 11">
            <a:extLst>
              <a:ext uri="{FF2B5EF4-FFF2-40B4-BE49-F238E27FC236}">
                <a16:creationId xmlns:a16="http://schemas.microsoft.com/office/drawing/2014/main" id="{5875F233-01D6-9659-C619-DEAF6C913887}"/>
              </a:ext>
            </a:extLst>
          </p:cNvPr>
          <p:cNvGrpSpPr/>
          <p:nvPr/>
        </p:nvGrpSpPr>
        <p:grpSpPr>
          <a:xfrm>
            <a:off x="860035" y="2308310"/>
            <a:ext cx="10339540" cy="3003380"/>
            <a:chOff x="645026" y="1731231"/>
            <a:chExt cx="7754655" cy="2252535"/>
          </a:xfrm>
        </p:grpSpPr>
        <p:sp>
          <p:nvSpPr>
            <p:cNvPr id="10" name="楕円 9">
              <a:extLst>
                <a:ext uri="{FF2B5EF4-FFF2-40B4-BE49-F238E27FC236}">
                  <a16:creationId xmlns:a16="http://schemas.microsoft.com/office/drawing/2014/main" id="{0FA26C94-F697-3518-A6AC-3B65F4EE3CDF}"/>
                </a:ext>
              </a:extLst>
            </p:cNvPr>
            <p:cNvSpPr/>
            <p:nvPr/>
          </p:nvSpPr>
          <p:spPr>
            <a:xfrm>
              <a:off x="3136826" y="1738123"/>
              <a:ext cx="1245326" cy="1192885"/>
            </a:xfrm>
            <a:prstGeom prst="ellipse">
              <a:avLst/>
            </a:prstGeom>
            <a:solidFill>
              <a:schemeClr val="accent3">
                <a:lumMod val="20000"/>
                <a:lumOff val="80000"/>
              </a:schemeClr>
            </a:solidFill>
            <a:ln w="38100">
              <a:solidFill>
                <a:srgbClr val="FF0000"/>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133"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sp>
          <p:nvSpPr>
            <p:cNvPr id="11" name="楕円 10">
              <a:extLst>
                <a:ext uri="{FF2B5EF4-FFF2-40B4-BE49-F238E27FC236}">
                  <a16:creationId xmlns:a16="http://schemas.microsoft.com/office/drawing/2014/main" id="{2868B6C5-30BD-0F03-674F-A6170F79E3A4}"/>
                </a:ext>
              </a:extLst>
            </p:cNvPr>
            <p:cNvSpPr/>
            <p:nvPr/>
          </p:nvSpPr>
          <p:spPr>
            <a:xfrm>
              <a:off x="4967534" y="1731231"/>
              <a:ext cx="1245326" cy="1192885"/>
            </a:xfrm>
            <a:prstGeom prst="ellipse">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133" b="1" i="0" u="none" strike="noStrike" kern="1200" cap="none" spc="0" normalizeH="0" baseline="0" noProof="0" dirty="0">
                <a:ln>
                  <a:noFill/>
                </a:ln>
                <a:solidFill>
                  <a:srgbClr val="002060"/>
                </a:solidFill>
                <a:effectLst/>
                <a:uLnTx/>
                <a:uFillTx/>
                <a:latin typeface="News Gothic MT"/>
                <a:ea typeface="メイリオ" panose="020B0604030504040204" pitchFamily="50" charset="-128"/>
                <a:cs typeface="+mn-cs"/>
              </a:endParaRPr>
            </a:p>
          </p:txBody>
        </p:sp>
        <p:sp>
          <p:nvSpPr>
            <p:cNvPr id="14" name="矢印: 左右 13">
              <a:extLst>
                <a:ext uri="{FF2B5EF4-FFF2-40B4-BE49-F238E27FC236}">
                  <a16:creationId xmlns:a16="http://schemas.microsoft.com/office/drawing/2014/main" id="{4521378D-3B1C-1DEC-AC1A-1C0FA8A1DE21}"/>
                </a:ext>
              </a:extLst>
            </p:cNvPr>
            <p:cNvSpPr/>
            <p:nvPr/>
          </p:nvSpPr>
          <p:spPr>
            <a:xfrm>
              <a:off x="4237439" y="2064064"/>
              <a:ext cx="889811" cy="249903"/>
            </a:xfrm>
            <a:prstGeom prst="leftRightArrow">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E7D9215A-7C67-0B7C-2A52-7A7C9A42D588}"/>
                </a:ext>
              </a:extLst>
            </p:cNvPr>
            <p:cNvSpPr txBox="1"/>
            <p:nvPr/>
          </p:nvSpPr>
          <p:spPr>
            <a:xfrm>
              <a:off x="1299411" y="1800243"/>
              <a:ext cx="2044477" cy="807770"/>
            </a:xfrm>
            <a:prstGeom prst="rect">
              <a:avLst/>
            </a:prstGeom>
            <a:noFill/>
            <a:ln>
              <a:noFill/>
            </a:ln>
            <a:effectLst/>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タクシー、ダンプ</a:t>
              </a:r>
              <a:endPar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トラック、バス</a:t>
              </a:r>
              <a:endPar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事業会社、団体</a:t>
              </a:r>
              <a:endParaRPr kumimoji="1" lang="ja-JP" altLang="en-US" sz="2133" b="0"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5AC63510-6834-A43A-D465-FD29060DCDC4}"/>
                </a:ext>
              </a:extLst>
            </p:cNvPr>
            <p:cNvSpPr txBox="1"/>
            <p:nvPr/>
          </p:nvSpPr>
          <p:spPr>
            <a:xfrm>
              <a:off x="6334349" y="1811084"/>
              <a:ext cx="1960432" cy="807770"/>
            </a:xfrm>
            <a:prstGeom prst="rect">
              <a:avLst/>
            </a:prstGeom>
            <a:noFill/>
            <a:ln>
              <a:noFill/>
            </a:ln>
            <a:effectLst/>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さまざまな技術、</a:t>
              </a:r>
              <a:br>
                <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ソリューションを持つ企業、団体</a:t>
              </a:r>
              <a:endPar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1" name="図 20">
              <a:extLst>
                <a:ext uri="{FF2B5EF4-FFF2-40B4-BE49-F238E27FC236}">
                  <a16:creationId xmlns:a16="http://schemas.microsoft.com/office/drawing/2014/main" id="{83D1E06F-3D83-F144-71CD-E674F2250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026" y="2601922"/>
              <a:ext cx="2495117" cy="229020"/>
            </a:xfrm>
            <a:prstGeom prst="rect">
              <a:avLst/>
            </a:prstGeom>
            <a:ln>
              <a:noFill/>
            </a:ln>
          </p:spPr>
        </p:pic>
        <p:pic>
          <p:nvPicPr>
            <p:cNvPr id="23" name="図 22">
              <a:extLst>
                <a:ext uri="{FF2B5EF4-FFF2-40B4-BE49-F238E27FC236}">
                  <a16:creationId xmlns:a16="http://schemas.microsoft.com/office/drawing/2014/main" id="{A9205A41-1A57-C69C-7F28-72BA12C50D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323" y="2562117"/>
              <a:ext cx="880358" cy="332580"/>
            </a:xfrm>
            <a:prstGeom prst="rect">
              <a:avLst/>
            </a:prstGeom>
            <a:ln>
              <a:noFill/>
            </a:ln>
          </p:spPr>
        </p:pic>
        <p:pic>
          <p:nvPicPr>
            <p:cNvPr id="25" name="図 24">
              <a:extLst>
                <a:ext uri="{FF2B5EF4-FFF2-40B4-BE49-F238E27FC236}">
                  <a16:creationId xmlns:a16="http://schemas.microsoft.com/office/drawing/2014/main" id="{CC3C0C8D-8233-9A7C-8455-10D2245D60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7374" y="2558549"/>
              <a:ext cx="1251949" cy="382827"/>
            </a:xfrm>
            <a:prstGeom prst="rect">
              <a:avLst/>
            </a:prstGeom>
            <a:ln>
              <a:noFill/>
            </a:ln>
          </p:spPr>
        </p:pic>
        <p:sp>
          <p:nvSpPr>
            <p:cNvPr id="3" name="楕円 2">
              <a:extLst>
                <a:ext uri="{FF2B5EF4-FFF2-40B4-BE49-F238E27FC236}">
                  <a16:creationId xmlns:a16="http://schemas.microsoft.com/office/drawing/2014/main" id="{40D53B61-70DC-417C-DB74-2D1011D6CAED}"/>
                </a:ext>
              </a:extLst>
            </p:cNvPr>
            <p:cNvSpPr/>
            <p:nvPr/>
          </p:nvSpPr>
          <p:spPr>
            <a:xfrm>
              <a:off x="4096238" y="2790881"/>
              <a:ext cx="1245326" cy="1192885"/>
            </a:xfrm>
            <a:prstGeom prst="ellipse">
              <a:avLst/>
            </a:prstGeom>
            <a:solidFill>
              <a:srgbClr val="FFC9FF"/>
            </a:solidFill>
            <a:ln w="9525">
              <a:solidFill>
                <a:srgbClr val="FF00FF"/>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133"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189EF158-D794-B2DF-B79E-15D88245AFF3}"/>
                </a:ext>
              </a:extLst>
            </p:cNvPr>
            <p:cNvSpPr txBox="1"/>
            <p:nvPr/>
          </p:nvSpPr>
          <p:spPr>
            <a:xfrm>
              <a:off x="3140143" y="2086562"/>
              <a:ext cx="1251949" cy="646331"/>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事業者</a:t>
              </a:r>
              <a:br>
                <a:rPr kumimoji="1" lang="en-US" altLang="ja-JP"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会員</a:t>
              </a:r>
            </a:p>
          </p:txBody>
        </p:sp>
        <p:sp>
          <p:nvSpPr>
            <p:cNvPr id="17" name="テキスト ボックス 16">
              <a:extLst>
                <a:ext uri="{FF2B5EF4-FFF2-40B4-BE49-F238E27FC236}">
                  <a16:creationId xmlns:a16="http://schemas.microsoft.com/office/drawing/2014/main" id="{3796DEDC-C27A-2C9E-7914-DFF97E603C2A}"/>
                </a:ext>
              </a:extLst>
            </p:cNvPr>
            <p:cNvSpPr txBox="1"/>
            <p:nvPr/>
          </p:nvSpPr>
          <p:spPr>
            <a:xfrm>
              <a:off x="5020505" y="2059524"/>
              <a:ext cx="1192355" cy="646331"/>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News Gothic MT"/>
                  <a:ea typeface="メイリオ" panose="020B0604030504040204" pitchFamily="50" charset="-128"/>
                  <a:cs typeface="+mn-cs"/>
                </a:rPr>
                <a:t>サポート会員</a:t>
              </a:r>
              <a:endPar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B372E00D-8EC3-EECA-C33A-01BDC41DB98A}"/>
                </a:ext>
              </a:extLst>
            </p:cNvPr>
            <p:cNvSpPr txBox="1"/>
            <p:nvPr/>
          </p:nvSpPr>
          <p:spPr>
            <a:xfrm>
              <a:off x="4033210" y="3060644"/>
              <a:ext cx="1467880" cy="861678"/>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1" lang="ja-JP" altLang="en-US" sz="2133"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パートナーシップ</a:t>
              </a:r>
              <a:br>
                <a:rPr kumimoji="1" lang="en-US" altLang="ja-JP" sz="2133"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会員</a:t>
              </a:r>
              <a:endParaRPr kumimoji="1" lang="ja-JP" altLang="en-US" sz="2133"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sp>
          <p:nvSpPr>
            <p:cNvPr id="22" name="矢印: 左右 21">
              <a:extLst>
                <a:ext uri="{FF2B5EF4-FFF2-40B4-BE49-F238E27FC236}">
                  <a16:creationId xmlns:a16="http://schemas.microsoft.com/office/drawing/2014/main" id="{C67CED5B-3D97-0548-2B5D-186CC29E6C68}"/>
                </a:ext>
              </a:extLst>
            </p:cNvPr>
            <p:cNvSpPr/>
            <p:nvPr/>
          </p:nvSpPr>
          <p:spPr>
            <a:xfrm rot="2567128">
              <a:off x="3957626" y="2647756"/>
              <a:ext cx="767866" cy="249903"/>
            </a:xfrm>
            <a:prstGeom prst="leftRightArrow">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p:txBody>
        </p:sp>
        <p:sp>
          <p:nvSpPr>
            <p:cNvPr id="24" name="矢印: 左右 23">
              <a:extLst>
                <a:ext uri="{FF2B5EF4-FFF2-40B4-BE49-F238E27FC236}">
                  <a16:creationId xmlns:a16="http://schemas.microsoft.com/office/drawing/2014/main" id="{C16D50E2-CBBC-3900-758A-88A349DDD9F9}"/>
                </a:ext>
              </a:extLst>
            </p:cNvPr>
            <p:cNvSpPr/>
            <p:nvPr/>
          </p:nvSpPr>
          <p:spPr>
            <a:xfrm rot="19032872" flipH="1">
              <a:off x="4659992" y="2647757"/>
              <a:ext cx="767866" cy="249903"/>
            </a:xfrm>
            <a:prstGeom prst="leftRightArrow">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54EA27E6-502B-85B0-2E6A-7BF55EF0CB8B}"/>
                </a:ext>
              </a:extLst>
            </p:cNvPr>
            <p:cNvSpPr txBox="1"/>
            <p:nvPr/>
          </p:nvSpPr>
          <p:spPr>
            <a:xfrm>
              <a:off x="2638517" y="3034070"/>
              <a:ext cx="1960432" cy="561596"/>
            </a:xfrm>
            <a:prstGeom prst="rect">
              <a:avLst/>
            </a:prstGeom>
            <a:noFill/>
            <a:ln>
              <a:noFill/>
            </a:ln>
            <a:effectLst/>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発着荷主企業、</a:t>
              </a:r>
              <a:br>
                <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自治体等</a:t>
              </a:r>
              <a:endParaRPr kumimoji="1" lang="en-US" altLang="ja-JP" sz="21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53CA1952-86A8-F1D8-6DAA-2ACB1EC758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4184" y="3566831"/>
              <a:ext cx="766819" cy="314764"/>
            </a:xfrm>
            <a:prstGeom prst="rect">
              <a:avLst/>
            </a:prstGeom>
          </p:spPr>
        </p:pic>
      </p:grpSp>
      <p:grpSp>
        <p:nvGrpSpPr>
          <p:cNvPr id="33" name="グループ化 32">
            <a:extLst>
              <a:ext uri="{FF2B5EF4-FFF2-40B4-BE49-F238E27FC236}">
                <a16:creationId xmlns:a16="http://schemas.microsoft.com/office/drawing/2014/main" id="{1F07531A-2BA5-8A7A-87E2-9ED38E17121E}"/>
              </a:ext>
            </a:extLst>
          </p:cNvPr>
          <p:cNvGrpSpPr/>
          <p:nvPr/>
        </p:nvGrpSpPr>
        <p:grpSpPr>
          <a:xfrm>
            <a:off x="1002292" y="4752985"/>
            <a:ext cx="11332795" cy="1913535"/>
            <a:chOff x="1002292" y="4752983"/>
            <a:chExt cx="11332794" cy="1913535"/>
          </a:xfrm>
        </p:grpSpPr>
        <p:grpSp>
          <p:nvGrpSpPr>
            <p:cNvPr id="29" name="グループ化 28">
              <a:extLst>
                <a:ext uri="{FF2B5EF4-FFF2-40B4-BE49-F238E27FC236}">
                  <a16:creationId xmlns:a16="http://schemas.microsoft.com/office/drawing/2014/main" id="{939ABE8E-693E-8B7A-A4F6-4EA7B4DB3544}"/>
                </a:ext>
              </a:extLst>
            </p:cNvPr>
            <p:cNvGrpSpPr/>
            <p:nvPr/>
          </p:nvGrpSpPr>
          <p:grpSpPr>
            <a:xfrm>
              <a:off x="1002292" y="4916255"/>
              <a:ext cx="10631987" cy="1750263"/>
              <a:chOff x="775060" y="1957790"/>
              <a:chExt cx="7887673" cy="1312697"/>
            </a:xfrm>
          </p:grpSpPr>
          <p:sp>
            <p:nvSpPr>
              <p:cNvPr id="31" name="四角形: 角を丸くする 30">
                <a:extLst>
                  <a:ext uri="{FF2B5EF4-FFF2-40B4-BE49-F238E27FC236}">
                    <a16:creationId xmlns:a16="http://schemas.microsoft.com/office/drawing/2014/main" id="{74E8F040-7C60-718D-5F25-AEE51F3AE84B}"/>
                  </a:ext>
                </a:extLst>
              </p:cNvPr>
              <p:cNvSpPr/>
              <p:nvPr/>
            </p:nvSpPr>
            <p:spPr>
              <a:xfrm>
                <a:off x="775060" y="2298644"/>
                <a:ext cx="7887673" cy="971843"/>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運輸業界と、</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ICT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など多様な業種のサポート企業、および</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パートナーシップ企業が連携し、デジタルテクノロジーを利用することで運輸業界を安心・安全・エコロジーな社会基盤に変革し、業界・社会に貢献する</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31">
                <a:extLst>
                  <a:ext uri="{FF2B5EF4-FFF2-40B4-BE49-F238E27FC236}">
                    <a16:creationId xmlns:a16="http://schemas.microsoft.com/office/drawing/2014/main" id="{1028CD8D-68D7-40EE-052E-574972E3F421}"/>
                  </a:ext>
                </a:extLst>
              </p:cNvPr>
              <p:cNvSpPr txBox="1"/>
              <p:nvPr/>
            </p:nvSpPr>
            <p:spPr>
              <a:xfrm>
                <a:off x="818803" y="1957790"/>
                <a:ext cx="1436914" cy="369332"/>
              </a:xfrm>
              <a:prstGeom prst="rect">
                <a:avLst/>
              </a:prstGeom>
              <a:noFill/>
              <a:ln>
                <a:noFill/>
              </a:ln>
              <a:effectLst/>
            </p:spPr>
            <p:txBody>
              <a:bodyPr vert="horz" wrap="square" lIns="121920" tIns="60960" rIns="121920" bIns="60960" numCol="1" rtlCol="0" anchor="t" anchorCtr="0" compatLnSpc="1">
                <a:prstTxWarp prst="textNoShape">
                  <a:avLst/>
                </a:prstTxWarp>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設立の目的</a:t>
                </a:r>
              </a:p>
            </p:txBody>
          </p:sp>
        </p:grpSp>
        <p:sp>
          <p:nvSpPr>
            <p:cNvPr id="30" name="テキスト ボックス 29">
              <a:extLst>
                <a:ext uri="{FF2B5EF4-FFF2-40B4-BE49-F238E27FC236}">
                  <a16:creationId xmlns:a16="http://schemas.microsoft.com/office/drawing/2014/main" id="{6FB309BD-3C32-A103-145C-31C04D511205}"/>
                </a:ext>
              </a:extLst>
            </p:cNvPr>
            <p:cNvSpPr txBox="1"/>
            <p:nvPr/>
          </p:nvSpPr>
          <p:spPr>
            <a:xfrm>
              <a:off x="8250357" y="4752983"/>
              <a:ext cx="4084729" cy="646331"/>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zh-TW"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8</a:t>
              </a:r>
              <a:r>
                <a:rPr kumimoji="1" lang="zh-TW"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zh-TW"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zh-TW"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日設立</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日一般社団法人化</a:t>
              </a:r>
              <a:endParaRPr kumimoji="1" lang="ja-JP" altLang="en-US" sz="1800" b="0"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endParaRPr>
            </a:p>
          </p:txBody>
        </p:sp>
      </p:grpSp>
    </p:spTree>
    <p:extLst>
      <p:ext uri="{BB962C8B-B14F-4D97-AF65-F5344CB8AC3E}">
        <p14:creationId xmlns:p14="http://schemas.microsoft.com/office/powerpoint/2010/main" val="285760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4307B-86E9-756A-D0D0-60E243B8CCE0}"/>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D0DA85-5B7A-8A54-36E6-4B3B1A20F270}"/>
              </a:ext>
            </a:extLst>
          </p:cNvPr>
          <p:cNvSpPr/>
          <p:nvPr/>
        </p:nvSpPr>
        <p:spPr>
          <a:xfrm>
            <a:off x="641505" y="669760"/>
            <a:ext cx="2858440" cy="3081390"/>
          </a:xfrm>
          <a:prstGeom prst="rect">
            <a:avLst/>
          </a:prstGeom>
          <a:solidFill>
            <a:schemeClr val="accent3">
              <a:lumMod val="20000"/>
              <a:lumOff val="80000"/>
            </a:schemeClr>
          </a:solidFill>
        </p:spPr>
        <p:txBody>
          <a:bodyPr wrap="square" rtlCol="0">
            <a:noAutofit/>
          </a:bodyPr>
          <a:lstStyle/>
          <a:p>
            <a:pPr defTabSz="609411">
              <a:defRPr/>
            </a:pPr>
            <a:endParaRPr lang="en-US" altLang="ja-JP" sz="867" b="1"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b="1"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b="1" dirty="0">
                <a:solidFill>
                  <a:prstClr val="black"/>
                </a:solidFill>
                <a:latin typeface="Meiryo UI" panose="020B0604030504040204" pitchFamily="50" charset="-128"/>
                <a:ea typeface="Meiryo UI" panose="020B0604030504040204" pitchFamily="50" charset="-128"/>
              </a:rPr>
              <a:t>【</a:t>
            </a:r>
            <a:r>
              <a:rPr lang="ja-JP" altLang="en-US" sz="867" b="1" dirty="0">
                <a:solidFill>
                  <a:prstClr val="black"/>
                </a:solidFill>
                <a:latin typeface="Meiryo UI" panose="020B0604030504040204" pitchFamily="50" charset="-128"/>
                <a:ea typeface="Meiryo UI" panose="020B0604030504040204" pitchFamily="50" charset="-128"/>
              </a:rPr>
              <a:t>業界団体等</a:t>
            </a:r>
            <a:r>
              <a:rPr lang="en-US" altLang="ja-JP" sz="867" b="1" dirty="0">
                <a:solidFill>
                  <a:prstClr val="black"/>
                </a:solidFill>
                <a:latin typeface="Meiryo UI" panose="020B0604030504040204" pitchFamily="50" charset="-128"/>
                <a:ea typeface="Meiryo UI" panose="020B0604030504040204" pitchFamily="50" charset="-128"/>
              </a:rPr>
              <a:t>】</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一般社団法人環境ロボティクス協会</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一般社団法人千葉房総技能センター</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一般社団法人東京都トラック協会</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日個連東京都営業協同組合</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公益社団法人佐賀県トラック協会</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zh-TW" altLang="en-US" sz="867" dirty="0">
                <a:solidFill>
                  <a:prstClr val="black"/>
                </a:solidFill>
                <a:latin typeface="Meiryo UI" panose="020B0604030504040204" pitchFamily="50" charset="-128"/>
                <a:ea typeface="Meiryo UI" panose="020B0604030504040204" pitchFamily="50" charset="-128"/>
              </a:rPr>
              <a:t>青果物物流</a:t>
            </a:r>
            <a:r>
              <a:rPr lang="en-US" altLang="zh-TW" sz="867" dirty="0">
                <a:solidFill>
                  <a:prstClr val="black"/>
                </a:solidFill>
                <a:latin typeface="Meiryo UI" panose="020B0604030504040204" pitchFamily="50" charset="-128"/>
                <a:ea typeface="Meiryo UI" panose="020B0604030504040204" pitchFamily="50" charset="-128"/>
              </a:rPr>
              <a:t>DX</a:t>
            </a:r>
            <a:r>
              <a:rPr lang="zh-TW" altLang="en-US" sz="867" dirty="0">
                <a:solidFill>
                  <a:prstClr val="black"/>
                </a:solidFill>
                <a:latin typeface="Meiryo UI" panose="020B0604030504040204" pitchFamily="50" charset="-128"/>
                <a:ea typeface="Meiryo UI" panose="020B0604030504040204" pitchFamily="50" charset="-128"/>
              </a:rPr>
              <a:t>推進協議会</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一般社団法人フィジカルインターネットセンター</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一般社団法人ウラノス・エコシステム推進センター</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一般社団法人ＳＣＣＣ・リアルタイム経営推進協議会</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一般社団法人サスティナビリティ・ＤＸ推進協議会</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一般社団法人サステナブルトランジション</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zh-TW" altLang="en-US" sz="867" dirty="0">
                <a:solidFill>
                  <a:prstClr val="black"/>
                </a:solidFill>
                <a:latin typeface="Meiryo UI" panose="020B0604030504040204" pitchFamily="50" charset="-128"/>
                <a:ea typeface="Meiryo UI" panose="020B0604030504040204" pitchFamily="50" charset="-128"/>
              </a:rPr>
              <a:t>一般社団法人災害対策支援者協会</a:t>
            </a:r>
            <a:endParaRPr lang="ja-JP" altLang="en-US"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一般社団法人災害対策トレーニングセンター支援会</a:t>
            </a:r>
            <a:br>
              <a:rPr lang="en-US" altLang="ja-JP" sz="867" dirty="0">
                <a:solidFill>
                  <a:prstClr val="black"/>
                </a:solidFill>
                <a:latin typeface="Meiryo UI" panose="020B0604030504040204" pitchFamily="50" charset="-128"/>
                <a:ea typeface="Meiryo UI" panose="020B0604030504040204" pitchFamily="50" charset="-128"/>
              </a:rPr>
            </a:br>
            <a:r>
              <a:rPr lang="en-US" altLang="ja-JP" sz="800" dirty="0">
                <a:solidFill>
                  <a:prstClr val="black"/>
                </a:solidFill>
                <a:latin typeface="Meiryo UI" panose="020B0604030504040204" pitchFamily="50" charset="-128"/>
                <a:ea typeface="Meiryo UI" panose="020B0604030504040204" pitchFamily="50" charset="-128"/>
              </a:rPr>
              <a:t>NPO</a:t>
            </a:r>
            <a:r>
              <a:rPr lang="ja-JP" altLang="en-US" sz="800" dirty="0">
                <a:solidFill>
                  <a:prstClr val="black"/>
                </a:solidFill>
                <a:latin typeface="Meiryo UI" panose="020B0604030504040204" pitchFamily="50" charset="-128"/>
                <a:ea typeface="Meiryo UI" panose="020B0604030504040204" pitchFamily="50" charset="-128"/>
              </a:rPr>
              <a:t>法人ヘルスケアネットワーク</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733" dirty="0">
                <a:solidFill>
                  <a:prstClr val="black"/>
                </a:solidFill>
                <a:latin typeface="Meiryo UI" panose="020B0604030504040204" pitchFamily="50" charset="-128"/>
                <a:ea typeface="Meiryo UI" panose="020B0604030504040204" pitchFamily="50" charset="-128"/>
              </a:rPr>
              <a:t>特定非営利活動法人国際教育</a:t>
            </a:r>
            <a:r>
              <a:rPr lang="en-US" altLang="ja-JP" sz="733" dirty="0">
                <a:solidFill>
                  <a:prstClr val="black"/>
                </a:solidFill>
                <a:latin typeface="Meiryo UI" panose="020B0604030504040204" pitchFamily="50" charset="-128"/>
                <a:ea typeface="Meiryo UI" panose="020B0604030504040204" pitchFamily="50" charset="-128"/>
              </a:rPr>
              <a:t>e</a:t>
            </a:r>
            <a:r>
              <a:rPr lang="ja-JP" altLang="en-US" sz="733" dirty="0">
                <a:solidFill>
                  <a:prstClr val="black"/>
                </a:solidFill>
                <a:latin typeface="Meiryo UI" panose="020B0604030504040204" pitchFamily="50" charset="-128"/>
                <a:ea typeface="Meiryo UI" panose="020B0604030504040204" pitchFamily="50" charset="-128"/>
              </a:rPr>
              <a:t>スポーツ連盟ネットワーク日本本部</a:t>
            </a:r>
            <a:endParaRPr lang="en-US" altLang="ja-JP" sz="733"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特定非営利活動法人　日本災害救助活動支援隊</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71A4C60D-E8C9-015F-DFF1-013DFDE3627F}"/>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会員一覧（</a:t>
            </a:r>
            <a:r>
              <a:rPr lang="en-US" altLang="ja-JP" dirty="0">
                <a:latin typeface="Meiryo UI" panose="020B0604030504040204" pitchFamily="50" charset="-128"/>
                <a:ea typeface="Meiryo UI" panose="020B0604030504040204" pitchFamily="50" charset="-128"/>
                <a:cs typeface="Meiryo UI" panose="020B0604030504040204" pitchFamily="50" charset="-128"/>
              </a:rPr>
              <a:t>2026</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29</a:t>
            </a:r>
            <a:r>
              <a:rPr lang="ja-JP" altLang="en-US" dirty="0">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dirty="0"/>
          </a:p>
        </p:txBody>
      </p:sp>
      <p:sp>
        <p:nvSpPr>
          <p:cNvPr id="11" name="正方形/長方形 10">
            <a:extLst>
              <a:ext uri="{FF2B5EF4-FFF2-40B4-BE49-F238E27FC236}">
                <a16:creationId xmlns:a16="http://schemas.microsoft.com/office/drawing/2014/main" id="{4D1EA576-209A-DECA-BEA4-59CC3A937E5E}"/>
              </a:ext>
            </a:extLst>
          </p:cNvPr>
          <p:cNvSpPr/>
          <p:nvPr/>
        </p:nvSpPr>
        <p:spPr>
          <a:xfrm>
            <a:off x="5280177" y="672001"/>
            <a:ext cx="1909531" cy="3161315"/>
          </a:xfrm>
          <a:prstGeom prst="rect">
            <a:avLst/>
          </a:prstGeom>
          <a:solidFill>
            <a:schemeClr val="accent3">
              <a:lumMod val="20000"/>
              <a:lumOff val="80000"/>
            </a:schemeClr>
          </a:solidFill>
        </p:spPr>
        <p:txBody>
          <a:bodyPr wrap="square" rtlCol="0">
            <a:sp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SHINKO</a:t>
            </a:r>
            <a:r>
              <a:rPr lang="ja-JP" altLang="en-US" sz="867" dirty="0">
                <a:solidFill>
                  <a:prstClr val="black"/>
                </a:solidFill>
                <a:latin typeface="Meiryo UI" panose="020B0604030504040204" pitchFamily="50" charset="-128"/>
                <a:ea typeface="Meiryo UI" panose="020B0604030504040204" pitchFamily="50" charset="-128"/>
              </a:rPr>
              <a:t>ロジ</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鈴与株式会社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鈴与カーゴネット株式会社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株式会社西三交通</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株式会社セイリョウライン</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センヨシロジスティクス株式会社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総和運輸株式会社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ダイオーロジスティクス株式会社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株式会社大東ロジスティクス</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谷口運送株式会社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千曲運輸株式会社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中国タクシー株式会社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中日臨海バス株式会社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中部興産株式会社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株式会社つばめ急便</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東洋運輸株式会社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富山県トラック株式会社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トランコム株式会社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長良通運株式会社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奈良交通株式会社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ニコニコ観光株式会社</a:t>
            </a:r>
            <a:br>
              <a:rPr lang="en-US" altLang="ja-JP" sz="867" dirty="0">
                <a:solidFill>
                  <a:prstClr val="black"/>
                </a:solidFill>
                <a:latin typeface="Meiryo UI" panose="020B0604030504040204" pitchFamily="50" charset="-128"/>
                <a:ea typeface="Meiryo UI" panose="020B0604030504040204" pitchFamily="50" charset="-128"/>
              </a:rPr>
            </a:br>
            <a:r>
              <a:rPr lang="ja-JP" altLang="en-US" sz="867" dirty="0">
                <a:solidFill>
                  <a:prstClr val="black"/>
                </a:solidFill>
                <a:latin typeface="Meiryo UI" panose="020B0604030504040204" pitchFamily="50" charset="-128"/>
                <a:ea typeface="Meiryo UI" panose="020B0604030504040204" pitchFamily="50" charset="-128"/>
              </a:rPr>
              <a:t>日本トラック株式会社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日本ロジテム株式会社</a:t>
            </a:r>
            <a:endParaRPr lang="en-US" altLang="ja-JP" sz="867" dirty="0">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1C2C3CF-C0A7-97E5-BD87-1D0BC5E2D25E}"/>
              </a:ext>
            </a:extLst>
          </p:cNvPr>
          <p:cNvSpPr/>
          <p:nvPr/>
        </p:nvSpPr>
        <p:spPr>
          <a:xfrm>
            <a:off x="7052443" y="672000"/>
            <a:ext cx="2744365" cy="3294748"/>
          </a:xfrm>
          <a:prstGeom prst="rect">
            <a:avLst/>
          </a:prstGeom>
          <a:solidFill>
            <a:schemeClr val="accent3">
              <a:lumMod val="20000"/>
              <a:lumOff val="80000"/>
            </a:schemeClr>
          </a:solidFill>
        </p:spPr>
        <p:txBody>
          <a:bodyPr wrap="square" rtlCol="0">
            <a:sp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野原グループ株式会社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株式会社ハルテ</a:t>
            </a:r>
            <a:r>
              <a:rPr lang="en-US" altLang="ja-JP" sz="867" dirty="0">
                <a:solidFill>
                  <a:prstClr val="black"/>
                </a:solidFill>
                <a:latin typeface="Meiryo UI" panose="020B0604030504040204" pitchFamily="50" charset="-128"/>
                <a:ea typeface="Meiryo UI" panose="020B0604030504040204" pitchFamily="50" charset="-128"/>
              </a:rPr>
              <a:t>GC</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阪神石油運送株式会社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Ｐ＆Ｊ株式会社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菱木運送株式会社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日立建機ロジテック株式会社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株式会社フジタクシーグループ</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株式会社フジトランスライナー</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富士陸送株式会社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フロンタル株式会社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ベイラインエクスプレス株式会社</a:t>
            </a:r>
            <a:br>
              <a:rPr lang="en-US" altLang="ja-JP" sz="867" dirty="0">
                <a:solidFill>
                  <a:prstClr val="black"/>
                </a:solidFill>
                <a:latin typeface="Meiryo UI" panose="020B0604030504040204" pitchFamily="50" charset="-128"/>
                <a:ea typeface="Meiryo UI" panose="020B0604030504040204" pitchFamily="50" charset="-128"/>
              </a:rPr>
            </a:br>
            <a:r>
              <a:rPr lang="zh-TW" altLang="en-US" sz="867" dirty="0">
                <a:solidFill>
                  <a:prstClr val="black"/>
                </a:solidFill>
                <a:latin typeface="Meiryo UI" panose="020B0604030504040204" pitchFamily="50" charset="-128"/>
                <a:ea typeface="Meiryo UI" panose="020B0604030504040204" pitchFamily="50" charset="-128"/>
              </a:rPr>
              <a:t>松浦通運株式会社</a:t>
            </a:r>
            <a:endParaRPr lang="en-US" altLang="zh-TW" sz="867" dirty="0">
              <a:solidFill>
                <a:prstClr val="black"/>
              </a:solidFill>
              <a:latin typeface="Meiryo UI" panose="020B0604030504040204" pitchFamily="50" charset="-128"/>
              <a:ea typeface="Meiryo UI" panose="020B0604030504040204" pitchFamily="50" charset="-128"/>
            </a:endParaRPr>
          </a:p>
          <a:p>
            <a:pPr defTabSz="609411">
              <a:defRPr/>
            </a:pPr>
            <a:r>
              <a:rPr lang="zh-TW" altLang="en-US" sz="867" dirty="0">
                <a:solidFill>
                  <a:prstClr val="black"/>
                </a:solidFill>
                <a:latin typeface="Meiryo UI" panose="020B0604030504040204" pitchFamily="50" charset="-128"/>
                <a:ea typeface="Meiryo UI" panose="020B0604030504040204" pitchFamily="50" charset="-128"/>
              </a:rPr>
              <a:t>丸磯建設株式会社</a:t>
            </a:r>
            <a:endParaRPr lang="en-US" altLang="zh-TW"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株式会社丸山運送</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丸和運輸株式会社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三井物産サプライチェーン・ソリューションズ株式会社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株式会社丸和運輸機関</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山崎製パン株式会社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両備ホールディングス株式会社両備バスカンパニー</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ロジスティード株式会社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ロジスティード東日本株式会社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株式会社ワカスギ</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ja-JP" altLang="en-US" sz="867" dirty="0">
              <a:solidFill>
                <a:prstClr val="black"/>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0C037A13-EB95-5245-FA2E-2C28E55621BD}"/>
              </a:ext>
            </a:extLst>
          </p:cNvPr>
          <p:cNvSpPr/>
          <p:nvPr/>
        </p:nvSpPr>
        <p:spPr>
          <a:xfrm>
            <a:off x="7396593" y="138137"/>
            <a:ext cx="1906891" cy="46763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609411">
              <a:defRPr/>
            </a:pPr>
            <a:r>
              <a:rPr lang="ja-JP" altLang="en-US" sz="213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213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203</a:t>
            </a:r>
            <a:r>
              <a:rPr lang="ja-JP" altLang="en-US" sz="213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 </a:t>
            </a:r>
          </a:p>
        </p:txBody>
      </p:sp>
      <p:sp>
        <p:nvSpPr>
          <p:cNvPr id="19" name="正方形/長方形 18">
            <a:extLst>
              <a:ext uri="{FF2B5EF4-FFF2-40B4-BE49-F238E27FC236}">
                <a16:creationId xmlns:a16="http://schemas.microsoft.com/office/drawing/2014/main" id="{3D95BD8F-A699-D96B-FE4D-7DCD67300ABF}"/>
              </a:ext>
            </a:extLst>
          </p:cNvPr>
          <p:cNvSpPr/>
          <p:nvPr/>
        </p:nvSpPr>
        <p:spPr>
          <a:xfrm>
            <a:off x="577532" y="613306"/>
            <a:ext cx="2403497" cy="318100"/>
          </a:xfrm>
          <a:prstGeom prst="rect">
            <a:avLst/>
          </a:prstGeom>
          <a:solidFill>
            <a:schemeClr val="bg1"/>
          </a:solidFill>
          <a:ln w="12700">
            <a:solidFill>
              <a:srgbClr val="37A337"/>
            </a:solidFill>
          </a:ln>
          <a:effectLst>
            <a:outerShdw blurRad="50800" dist="38100" dir="2700000" algn="tl" rotWithShape="0">
              <a:prstClr val="black">
                <a:alpha val="40000"/>
              </a:prstClr>
            </a:outerShdw>
          </a:effectLst>
        </p:spPr>
        <p:txBody>
          <a:bodyPr wrap="square">
            <a:spAutoFit/>
          </a:bodyPr>
          <a:lstStyle/>
          <a:p>
            <a:pPr algn="ctr" defTabSz="914082">
              <a:defRPr/>
            </a:pPr>
            <a:r>
              <a:rPr lang="ja-JP" altLang="en-US" sz="1467" b="1" kern="0" dirty="0">
                <a:solidFill>
                  <a:srgbClr val="005C00"/>
                </a:solidFill>
                <a:latin typeface="Meiryo UI" panose="020B0604030504040204" pitchFamily="50" charset="-128"/>
                <a:ea typeface="Meiryo UI" panose="020B0604030504040204" pitchFamily="50" charset="-128"/>
              </a:rPr>
              <a:t>事業者会員　　</a:t>
            </a:r>
            <a:r>
              <a:rPr lang="en-US" altLang="ja-JP" sz="1333" b="1" kern="0" dirty="0">
                <a:solidFill>
                  <a:srgbClr val="005C00"/>
                </a:solidFill>
                <a:latin typeface="Meiryo UI" panose="020B0604030504040204" pitchFamily="50" charset="-128"/>
                <a:ea typeface="Meiryo UI" panose="020B0604030504040204" pitchFamily="50" charset="-128"/>
              </a:rPr>
              <a:t>87</a:t>
            </a:r>
            <a:r>
              <a:rPr lang="ja-JP" altLang="en-US" sz="1333" b="1" kern="0" dirty="0">
                <a:solidFill>
                  <a:srgbClr val="005C00"/>
                </a:solidFill>
                <a:latin typeface="Meiryo UI" panose="020B0604030504040204" pitchFamily="50" charset="-128"/>
                <a:ea typeface="Meiryo UI" panose="020B0604030504040204" pitchFamily="50" charset="-128"/>
              </a:rPr>
              <a:t>社</a:t>
            </a:r>
            <a:endParaRPr kumimoji="0" lang="ja-JP" altLang="en-US" sz="1333" b="1" kern="0" dirty="0">
              <a:solidFill>
                <a:srgbClr val="005C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836CB04-397F-02D3-A4A5-DD1E9B957785}"/>
              </a:ext>
            </a:extLst>
          </p:cNvPr>
          <p:cNvSpPr/>
          <p:nvPr/>
        </p:nvSpPr>
        <p:spPr>
          <a:xfrm>
            <a:off x="3311552" y="669766"/>
            <a:ext cx="2040856" cy="3161315"/>
          </a:xfrm>
          <a:prstGeom prst="rect">
            <a:avLst/>
          </a:prstGeom>
          <a:solidFill>
            <a:schemeClr val="accent3">
              <a:lumMod val="20000"/>
              <a:lumOff val="80000"/>
            </a:schemeClr>
          </a:solidFill>
        </p:spPr>
        <p:txBody>
          <a:bodyPr wrap="square" rtlCol="0">
            <a:spAutoFit/>
          </a:bodyPr>
          <a:lstStyle/>
          <a:p>
            <a:pPr defTabSz="609411">
              <a:defRPr/>
            </a:pPr>
            <a:r>
              <a:rPr lang="en-US" altLang="ja-JP" sz="867" b="1" dirty="0">
                <a:solidFill>
                  <a:prstClr val="black"/>
                </a:solidFill>
                <a:latin typeface="Meiryo UI" panose="020B0604030504040204" pitchFamily="50" charset="-128"/>
                <a:ea typeface="Meiryo UI" panose="020B0604030504040204" pitchFamily="50" charset="-128"/>
              </a:rPr>
              <a:t>【</a:t>
            </a:r>
            <a:r>
              <a:rPr lang="ja-JP" altLang="en-US" sz="867" b="1" dirty="0">
                <a:solidFill>
                  <a:prstClr val="black"/>
                </a:solidFill>
                <a:latin typeface="Meiryo UI" panose="020B0604030504040204" pitchFamily="50" charset="-128"/>
                <a:ea typeface="Meiryo UI" panose="020B0604030504040204" pitchFamily="50" charset="-128"/>
              </a:rPr>
              <a:t>事業者</a:t>
            </a:r>
            <a:r>
              <a:rPr lang="en-US" altLang="ja-JP" sz="867" b="1" dirty="0">
                <a:solidFill>
                  <a:prstClr val="black"/>
                </a:solidFill>
                <a:latin typeface="Meiryo UI" panose="020B0604030504040204" pitchFamily="50" charset="-128"/>
                <a:ea typeface="Meiryo UI" panose="020B0604030504040204" pitchFamily="50" charset="-128"/>
              </a:rPr>
              <a:t>】</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旭建設株式会社</a:t>
            </a:r>
            <a:br>
              <a:rPr lang="en-US" altLang="ja-JP" sz="867" dirty="0">
                <a:solidFill>
                  <a:prstClr val="black"/>
                </a:solidFill>
                <a:latin typeface="Meiryo UI" panose="020B0604030504040204" pitchFamily="50" charset="-128"/>
                <a:ea typeface="Meiryo UI" panose="020B0604030504040204" pitchFamily="50" charset="-128"/>
              </a:rPr>
            </a:br>
            <a:r>
              <a:rPr lang="ja-JP" altLang="en-US" sz="867" dirty="0">
                <a:solidFill>
                  <a:prstClr val="black"/>
                </a:solidFill>
                <a:latin typeface="Meiryo UI" panose="020B0604030504040204" pitchFamily="50" charset="-128"/>
                <a:ea typeface="Meiryo UI" panose="020B0604030504040204" pitchFamily="50" charset="-128"/>
              </a:rPr>
              <a:t>アルピコ交通株式会社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株式会社アルプスウェイ</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株式会伊藤運送</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茨城乳配株式会社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ＥＰ　Ｒｅｎｔａｌ株式会社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植村建設株式会社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梅田運輸倉庫株式会社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MI</a:t>
            </a:r>
            <a:r>
              <a:rPr lang="ja-JP" altLang="en-US" sz="867" dirty="0">
                <a:solidFill>
                  <a:prstClr val="black"/>
                </a:solidFill>
                <a:latin typeface="Meiryo UI" panose="020B0604030504040204" pitchFamily="50" charset="-128"/>
                <a:ea typeface="Meiryo UI" panose="020B0604030504040204" pitchFamily="50" charset="-128"/>
              </a:rPr>
              <a:t>コーポレーション</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遠州トラック株式会社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大河原運送株式会社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株式会社大林組</a:t>
            </a:r>
            <a:br>
              <a:rPr lang="en-US" altLang="ja-JP" sz="867" dirty="0">
                <a:solidFill>
                  <a:prstClr val="black"/>
                </a:solidFill>
                <a:latin typeface="Meiryo UI" panose="020B0604030504040204" pitchFamily="50" charset="-128"/>
                <a:ea typeface="Meiryo UI" panose="020B0604030504040204" pitchFamily="50" charset="-128"/>
              </a:rPr>
            </a:br>
            <a:r>
              <a:rPr lang="ja-JP" altLang="en-US" sz="867" dirty="0">
                <a:solidFill>
                  <a:prstClr val="black"/>
                </a:solidFill>
                <a:latin typeface="Meiryo UI" panose="020B0604030504040204" pitchFamily="50" charset="-128"/>
                <a:ea typeface="Meiryo UI" panose="020B0604030504040204" pitchFamily="50" charset="-128"/>
              </a:rPr>
              <a:t>関東交通株式会社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株式会社クロスコネクト</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株式会社合通ロジ</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サーラ物流株式会社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zh-TW" altLang="en-US" sz="867" dirty="0">
                <a:solidFill>
                  <a:prstClr val="black"/>
                </a:solidFill>
                <a:latin typeface="Meiryo UI" panose="020B0604030504040204" pitchFamily="50" charset="-128"/>
                <a:ea typeface="Meiryo UI" panose="020B0604030504040204" pitchFamily="50" charset="-128"/>
              </a:rPr>
              <a:t>佐藤運輸倉庫株式会社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三興物流株式会社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サントリーロジスティクス株式会社 </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r>
              <a:rPr lang="ja-JP" altLang="en-US" sz="867" dirty="0">
                <a:solidFill>
                  <a:prstClr val="black"/>
                </a:solidFill>
                <a:latin typeface="Meiryo UI" panose="020B0604030504040204" pitchFamily="50" charset="-128"/>
                <a:ea typeface="Meiryo UI" panose="020B0604030504040204" pitchFamily="50" charset="-128"/>
              </a:rPr>
              <a:t>株式会社サンライズ物流</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r>
              <a:rPr lang="ja-JP" altLang="en-US" sz="867" dirty="0">
                <a:solidFill>
                  <a:prstClr val="black"/>
                </a:solidFill>
                <a:latin typeface="Meiryo UI" panose="020B0604030504040204" pitchFamily="50" charset="-128"/>
                <a:ea typeface="Meiryo UI" panose="020B0604030504040204" pitchFamily="50" charset="-128"/>
              </a:rPr>
              <a:t>株式会社首都圏物流</a:t>
            </a:r>
          </a:p>
          <a:p>
            <a:pPr defTabSz="609411"/>
            <a:r>
              <a:rPr lang="ja-JP" altLang="en-US" sz="867" dirty="0">
                <a:solidFill>
                  <a:prstClr val="black"/>
                </a:solidFill>
                <a:latin typeface="Meiryo UI" panose="020B0604030504040204" pitchFamily="50" charset="-128"/>
                <a:ea typeface="Meiryo UI" panose="020B0604030504040204" pitchFamily="50" charset="-128"/>
              </a:rPr>
              <a:t>株式会社新宮運送</a:t>
            </a:r>
          </a:p>
        </p:txBody>
      </p:sp>
      <p:sp>
        <p:nvSpPr>
          <p:cNvPr id="17" name="正方形/長方形 16">
            <a:extLst>
              <a:ext uri="{FF2B5EF4-FFF2-40B4-BE49-F238E27FC236}">
                <a16:creationId xmlns:a16="http://schemas.microsoft.com/office/drawing/2014/main" id="{AB40040C-DE9C-EF41-591F-BDC06794D655}"/>
              </a:ext>
            </a:extLst>
          </p:cNvPr>
          <p:cNvSpPr/>
          <p:nvPr/>
        </p:nvSpPr>
        <p:spPr>
          <a:xfrm>
            <a:off x="642204" y="3645000"/>
            <a:ext cx="2512197" cy="3161315"/>
          </a:xfrm>
          <a:prstGeom prst="rect">
            <a:avLst/>
          </a:prstGeom>
          <a:solidFill>
            <a:schemeClr val="accent2">
              <a:lumMod val="40000"/>
              <a:lumOff val="60000"/>
            </a:schemeClr>
          </a:solidFill>
        </p:spPr>
        <p:txBody>
          <a:bodyPr wrap="square" rtlCol="0">
            <a:spAutoFit/>
          </a:bodyPr>
          <a:lstStyle/>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アクティア株式会社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株式会社ＡＣＣＥＳＳ</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株式会社アスア</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アスコネックス株式会社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EARTHBRAIN</a:t>
            </a:r>
            <a:endParaRPr lang="ja-JP" altLang="en-US"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アセンド株式会社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株式会社アートフレンド</a:t>
            </a:r>
            <a:r>
              <a:rPr lang="en-US" altLang="ja-JP" sz="867" dirty="0">
                <a:solidFill>
                  <a:prstClr val="black"/>
                </a:solidFill>
                <a:latin typeface="Meiryo UI" panose="020B0604030504040204" pitchFamily="50" charset="-128"/>
                <a:ea typeface="Meiryo UI" panose="020B0604030504040204" pitchFamily="50" charset="-128"/>
              </a:rPr>
              <a:t>AUTO</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株式会社ア・プロ</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ARAV</a:t>
            </a:r>
            <a:r>
              <a:rPr lang="ja-JP" altLang="en-US" sz="867" dirty="0">
                <a:solidFill>
                  <a:prstClr val="black"/>
                </a:solidFill>
                <a:latin typeface="Meiryo UI" panose="020B0604030504040204" pitchFamily="50" charset="-128"/>
                <a:ea typeface="Meiryo UI" panose="020B0604030504040204" pitchFamily="50" charset="-128"/>
              </a:rPr>
              <a:t>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アルファス株式会社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アルプスアルパイン株式会社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eek</a:t>
            </a:r>
            <a:endParaRPr lang="ja-JP" altLang="en-US"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イーサポートリンク株式会社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株式会社イージスワン</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いすゞ自動車株式会社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伊藤忠商事株式会社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err="1">
                <a:solidFill>
                  <a:prstClr val="black"/>
                </a:solidFill>
                <a:latin typeface="Meiryo UI" panose="020B0604030504040204" pitchFamily="50" charset="-128"/>
                <a:ea typeface="Meiryo UI" panose="020B0604030504040204" pitchFamily="50" charset="-128"/>
              </a:rPr>
              <a:t>eMotion</a:t>
            </a:r>
            <a:r>
              <a:rPr lang="en-US" altLang="ja-JP" sz="867" dirty="0">
                <a:solidFill>
                  <a:prstClr val="black"/>
                </a:solidFill>
                <a:latin typeface="Meiryo UI" panose="020B0604030504040204" pitchFamily="50" charset="-128"/>
                <a:ea typeface="Meiryo UI" panose="020B0604030504040204" pitchFamily="50" charset="-128"/>
              </a:rPr>
              <a:t> Fleet</a:t>
            </a:r>
            <a:r>
              <a:rPr lang="ja-JP" altLang="en-US" sz="867" dirty="0">
                <a:solidFill>
                  <a:prstClr val="black"/>
                </a:solidFill>
                <a:latin typeface="Meiryo UI" panose="020B0604030504040204" pitchFamily="50" charset="-128"/>
                <a:ea typeface="Meiryo UI" panose="020B0604030504040204" pitchFamily="50" charset="-128"/>
              </a:rPr>
              <a:t>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医療法人社団勝榮会 いりたに内科クリニック</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株式会社ヴァル研究所</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株式会社ヴィジライズ</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ヴォイニッチ株式会社</a:t>
            </a:r>
          </a:p>
        </p:txBody>
      </p:sp>
      <p:sp>
        <p:nvSpPr>
          <p:cNvPr id="18" name="正方形/長方形 17">
            <a:extLst>
              <a:ext uri="{FF2B5EF4-FFF2-40B4-BE49-F238E27FC236}">
                <a16:creationId xmlns:a16="http://schemas.microsoft.com/office/drawing/2014/main" id="{3BB532E4-15E0-BA78-822F-8F743D32AAC6}"/>
              </a:ext>
            </a:extLst>
          </p:cNvPr>
          <p:cNvSpPr/>
          <p:nvPr/>
        </p:nvSpPr>
        <p:spPr>
          <a:xfrm>
            <a:off x="2965173" y="3779726"/>
            <a:ext cx="2315004" cy="3027880"/>
          </a:xfrm>
          <a:prstGeom prst="rect">
            <a:avLst/>
          </a:prstGeom>
          <a:solidFill>
            <a:schemeClr val="accent2">
              <a:lumMod val="40000"/>
              <a:lumOff val="60000"/>
            </a:schemeClr>
          </a:solidFill>
        </p:spPr>
        <p:txBody>
          <a:bodyPr wrap="square" rtlCol="0">
            <a:sp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宇宙サービスイノベーションラボ事業協同組合</a:t>
            </a: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X Detect</a:t>
            </a:r>
            <a:r>
              <a:rPr lang="ja-JP" altLang="en-US" sz="867" dirty="0">
                <a:solidFill>
                  <a:prstClr val="black"/>
                </a:solidFill>
                <a:latin typeface="Meiryo UI" panose="020B0604030504040204" pitchFamily="50" charset="-128"/>
                <a:ea typeface="Meiryo UI" panose="020B0604030504040204" pitchFamily="50" charset="-128"/>
              </a:rPr>
              <a:t>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SL Creations</a:t>
            </a: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SCSK</a:t>
            </a:r>
            <a:r>
              <a:rPr lang="ja-JP" altLang="en-US" sz="867" dirty="0">
                <a:solidFill>
                  <a:prstClr val="black"/>
                </a:solidFill>
                <a:latin typeface="Meiryo UI" panose="020B0604030504040204" pitchFamily="50" charset="-128"/>
                <a:ea typeface="Meiryo UI" panose="020B0604030504040204" pitchFamily="50" charset="-128"/>
              </a:rPr>
              <a:t>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ＳＧシステム株式会社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NEC</a:t>
            </a:r>
            <a:r>
              <a:rPr lang="ja-JP" altLang="en-US" sz="867" dirty="0">
                <a:solidFill>
                  <a:prstClr val="black"/>
                </a:solidFill>
                <a:latin typeface="Meiryo UI" panose="020B0604030504040204" pitchFamily="50" charset="-128"/>
                <a:ea typeface="Meiryo UI" panose="020B0604030504040204" pitchFamily="50" charset="-128"/>
              </a:rPr>
              <a:t>ソリューションイノベータ株式会社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NSW</a:t>
            </a:r>
            <a:r>
              <a:rPr lang="ja-JP" altLang="en-US" sz="867" dirty="0">
                <a:solidFill>
                  <a:prstClr val="black"/>
                </a:solidFill>
                <a:latin typeface="Meiryo UI" panose="020B0604030504040204" pitchFamily="50" charset="-128"/>
                <a:ea typeface="Meiryo UI" panose="020B0604030504040204" pitchFamily="50" charset="-128"/>
              </a:rPr>
              <a:t>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NP</a:t>
            </a:r>
            <a:r>
              <a:rPr lang="ja-JP" altLang="en-US" sz="867" dirty="0">
                <a:solidFill>
                  <a:prstClr val="black"/>
                </a:solidFill>
                <a:latin typeface="Meiryo UI" panose="020B0604030504040204" pitchFamily="50" charset="-128"/>
                <a:ea typeface="Meiryo UI" panose="020B0604030504040204" pitchFamily="50" charset="-128"/>
              </a:rPr>
              <a:t>システム開発</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err="1">
                <a:solidFill>
                  <a:prstClr val="black"/>
                </a:solidFill>
                <a:latin typeface="Meiryo UI" panose="020B0604030504040204" pitchFamily="50" charset="-128"/>
                <a:ea typeface="Meiryo UI" panose="020B0604030504040204" pitchFamily="50" charset="-128"/>
              </a:rPr>
              <a:t>EmMatch</a:t>
            </a:r>
            <a:r>
              <a:rPr lang="ja-JP" altLang="en-US" sz="867" dirty="0">
                <a:solidFill>
                  <a:prstClr val="black"/>
                </a:solidFill>
                <a:latin typeface="Meiryo UI" panose="020B0604030504040204" pitchFamily="50" charset="-128"/>
                <a:ea typeface="Meiryo UI" panose="020B0604030504040204" pitchFamily="50" charset="-128"/>
              </a:rPr>
              <a:t>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オーブコムジャパン株式会社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株式会社オプティマインド</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オリックス自動車株式会社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一般財団法人環境優良車普及機構</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京セラ株式会社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クラリオンライフサイクルソリューションズ株式会社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株式会社クレオ</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グローアップ社会保険労務士法人</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グローバルナレッジ株式会社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株式会社グローバルワイズ</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光英システム株式会社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小林クリエイト株式会社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株式会社シーズ・ラボ</a:t>
            </a:r>
          </a:p>
        </p:txBody>
      </p:sp>
      <p:sp>
        <p:nvSpPr>
          <p:cNvPr id="20" name="正方形/長方形 19">
            <a:extLst>
              <a:ext uri="{FF2B5EF4-FFF2-40B4-BE49-F238E27FC236}">
                <a16:creationId xmlns:a16="http://schemas.microsoft.com/office/drawing/2014/main" id="{210305FF-4E38-F2BD-BE22-60B0FBDE4ADE}"/>
              </a:ext>
            </a:extLst>
          </p:cNvPr>
          <p:cNvSpPr/>
          <p:nvPr/>
        </p:nvSpPr>
        <p:spPr>
          <a:xfrm>
            <a:off x="5280177" y="3779725"/>
            <a:ext cx="2313600" cy="3027880"/>
          </a:xfrm>
          <a:prstGeom prst="rect">
            <a:avLst/>
          </a:prstGeom>
          <a:solidFill>
            <a:schemeClr val="accent2">
              <a:lumMod val="40000"/>
              <a:lumOff val="60000"/>
            </a:schemeClr>
          </a:solidFill>
        </p:spPr>
        <p:txBody>
          <a:bodyPr wrap="square" rtlCol="0">
            <a:sp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GCAP</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ZEAL</a:t>
            </a: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JFE</a:t>
            </a:r>
            <a:r>
              <a:rPr lang="ja-JP" altLang="en-US" sz="867" dirty="0">
                <a:solidFill>
                  <a:prstClr val="black"/>
                </a:solidFill>
                <a:latin typeface="Meiryo UI" panose="020B0604030504040204" pitchFamily="50" charset="-128"/>
                <a:ea typeface="Meiryo UI" panose="020B0604030504040204" pitchFamily="50" charset="-128"/>
              </a:rPr>
              <a:t>商事エレクトロニクス株式会社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Geotab Inc.</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株式会社システック </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株式会社システム計画研究所</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株式会社システムズ</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株式会社システムライフ</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株式会社シマント</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ジャパン・トゥエンティワン株式会社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株式会社商工組合中央金庫</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株式会社スマートドライブ</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株式会社スマートバリュー</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センターフィールド株式会社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ソニー株式会社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ソフトバンク株式会社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株式会社タイガー</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行政書士事務所</a:t>
            </a:r>
            <a:r>
              <a:rPr lang="en-US" altLang="ja-JP" sz="867" dirty="0">
                <a:solidFill>
                  <a:prstClr val="black"/>
                </a:solidFill>
                <a:latin typeface="Meiryo UI" panose="020B0604030504040204" pitchFamily="50" charset="-128"/>
                <a:ea typeface="Meiryo UI" panose="020B0604030504040204" pitchFamily="50" charset="-128"/>
              </a:rPr>
              <a:t>TAKO</a:t>
            </a:r>
            <a:r>
              <a:rPr lang="ja-JP" altLang="en-US" sz="867" dirty="0">
                <a:solidFill>
                  <a:prstClr val="black"/>
                </a:solidFill>
                <a:latin typeface="Meiryo UI" panose="020B0604030504040204" pitchFamily="50" charset="-128"/>
                <a:ea typeface="Meiryo UI" panose="020B0604030504040204" pitchFamily="50" charset="-128"/>
              </a:rPr>
              <a:t>・</a:t>
            </a:r>
            <a:r>
              <a:rPr lang="en-US" altLang="ja-JP" sz="867" dirty="0">
                <a:solidFill>
                  <a:prstClr val="black"/>
                </a:solidFill>
                <a:latin typeface="Meiryo UI" panose="020B0604030504040204" pitchFamily="50" charset="-128"/>
                <a:ea typeface="Meiryo UI" panose="020B0604030504040204" pitchFamily="50" charset="-128"/>
              </a:rPr>
              <a:t>GIVER</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田中電気株式会社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都築電気株式会社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ＴＭ特許事務所</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ティーティス合同会社</a:t>
            </a:r>
          </a:p>
        </p:txBody>
      </p:sp>
      <p:sp>
        <p:nvSpPr>
          <p:cNvPr id="16" name="正方形/長方形 15">
            <a:extLst>
              <a:ext uri="{FF2B5EF4-FFF2-40B4-BE49-F238E27FC236}">
                <a16:creationId xmlns:a16="http://schemas.microsoft.com/office/drawing/2014/main" id="{28A89FC1-E634-074F-0AEF-7B1056FCAEA6}"/>
              </a:ext>
            </a:extLst>
          </p:cNvPr>
          <p:cNvSpPr/>
          <p:nvPr/>
        </p:nvSpPr>
        <p:spPr>
          <a:xfrm>
            <a:off x="577532" y="3606639"/>
            <a:ext cx="2403496" cy="318100"/>
          </a:xfrm>
          <a:prstGeom prst="rect">
            <a:avLst/>
          </a:prstGeom>
          <a:solidFill>
            <a:schemeClr val="bg1"/>
          </a:solidFill>
          <a:ln w="12700">
            <a:solidFill>
              <a:srgbClr val="FF8017"/>
            </a:solidFill>
          </a:ln>
          <a:effectLst>
            <a:outerShdw blurRad="50800" dist="38100" dir="2700000" algn="tl" rotWithShape="0">
              <a:prstClr val="black">
                <a:alpha val="40000"/>
              </a:prstClr>
            </a:outerShdw>
          </a:effectLst>
        </p:spPr>
        <p:txBody>
          <a:bodyPr wrap="square">
            <a:spAutoFit/>
          </a:bodyPr>
          <a:lstStyle/>
          <a:p>
            <a:pPr algn="ctr" defTabSz="914082">
              <a:defRPr/>
            </a:pPr>
            <a:r>
              <a:rPr kumimoji="0" lang="ja-JP" altLang="en-US" sz="1467" b="1" kern="0" dirty="0">
                <a:solidFill>
                  <a:srgbClr val="FF7909"/>
                </a:solidFill>
                <a:latin typeface="Meiryo UI" panose="020B0604030504040204" pitchFamily="50" charset="-128"/>
                <a:ea typeface="Meiryo UI" panose="020B0604030504040204" pitchFamily="50" charset="-128"/>
                <a:cs typeface="Meiryo UI" panose="020B0604030504040204" pitchFamily="50" charset="-128"/>
              </a:rPr>
              <a:t>サポート会員　　　</a:t>
            </a:r>
            <a:r>
              <a:rPr kumimoji="0" lang="en-US" altLang="ja-JP" sz="1333" b="1" kern="0" dirty="0">
                <a:solidFill>
                  <a:srgbClr val="FF7909"/>
                </a:solidFill>
                <a:latin typeface="Meiryo UI" panose="020B0604030504040204" pitchFamily="50" charset="-128"/>
                <a:ea typeface="Meiryo UI" panose="020B0604030504040204" pitchFamily="50" charset="-128"/>
                <a:cs typeface="Meiryo UI" panose="020B0604030504040204" pitchFamily="50" charset="-128"/>
              </a:rPr>
              <a:t>106</a:t>
            </a:r>
            <a:r>
              <a:rPr kumimoji="0" lang="ja-JP" altLang="en-US" sz="1333" b="1" kern="0" dirty="0">
                <a:solidFill>
                  <a:srgbClr val="FF7909"/>
                </a:solidFill>
                <a:latin typeface="Meiryo UI" panose="020B0604030504040204" pitchFamily="50" charset="-128"/>
                <a:ea typeface="Meiryo UI" panose="020B0604030504040204" pitchFamily="50" charset="-128"/>
                <a:cs typeface="Meiryo UI" panose="020B0604030504040204" pitchFamily="50" charset="-128"/>
              </a:rPr>
              <a:t>社</a:t>
            </a:r>
          </a:p>
        </p:txBody>
      </p:sp>
      <p:sp>
        <p:nvSpPr>
          <p:cNvPr id="3" name="正方形/長方形 2">
            <a:extLst>
              <a:ext uri="{FF2B5EF4-FFF2-40B4-BE49-F238E27FC236}">
                <a16:creationId xmlns:a16="http://schemas.microsoft.com/office/drawing/2014/main" id="{A9AAD354-A0E3-11CE-5927-6E71B0EF065E}"/>
              </a:ext>
            </a:extLst>
          </p:cNvPr>
          <p:cNvSpPr/>
          <p:nvPr/>
        </p:nvSpPr>
        <p:spPr>
          <a:xfrm>
            <a:off x="9674304" y="671238"/>
            <a:ext cx="2402768" cy="2227276"/>
          </a:xfrm>
          <a:prstGeom prst="rect">
            <a:avLst/>
          </a:prstGeom>
          <a:solidFill>
            <a:schemeClr val="accent3">
              <a:lumMod val="20000"/>
              <a:lumOff val="80000"/>
            </a:schemeClr>
          </a:solidFill>
        </p:spPr>
        <p:txBody>
          <a:bodyPr wrap="square" rtlCol="0">
            <a:spAutoFit/>
          </a:bodyPr>
          <a:lstStyle/>
          <a:p>
            <a:pPr defTabSz="609411">
              <a:defRPr/>
            </a:pPr>
            <a:r>
              <a:rPr lang="en-US" altLang="ja-JP" sz="867" b="1" dirty="0">
                <a:solidFill>
                  <a:prstClr val="black"/>
                </a:solidFill>
                <a:latin typeface="Meiryo UI" panose="020B0604030504040204" pitchFamily="50" charset="-128"/>
                <a:ea typeface="Meiryo UI" panose="020B0604030504040204" pitchFamily="50" charset="-128"/>
              </a:rPr>
              <a:t>【</a:t>
            </a:r>
            <a:r>
              <a:rPr lang="ja-JP" altLang="en-US" sz="867" b="1" dirty="0">
                <a:solidFill>
                  <a:prstClr val="black"/>
                </a:solidFill>
                <a:latin typeface="Meiryo UI" panose="020B0604030504040204" pitchFamily="50" charset="-128"/>
                <a:ea typeface="Meiryo UI" panose="020B0604030504040204" pitchFamily="50" charset="-128"/>
              </a:rPr>
              <a:t>学校法人</a:t>
            </a:r>
            <a:r>
              <a:rPr lang="en-US" altLang="ja-JP" sz="867" b="1" dirty="0">
                <a:solidFill>
                  <a:prstClr val="black"/>
                </a:solidFill>
                <a:latin typeface="Meiryo UI" panose="020B0604030504040204" pitchFamily="50" charset="-128"/>
                <a:ea typeface="Meiryo UI" panose="020B0604030504040204" pitchFamily="50" charset="-128"/>
              </a:rPr>
              <a:t>】</a:t>
            </a:r>
            <a:br>
              <a:rPr lang="en-US" altLang="ja-JP" sz="867" b="1" dirty="0">
                <a:solidFill>
                  <a:prstClr val="black"/>
                </a:solidFill>
                <a:latin typeface="Meiryo UI" panose="020B0604030504040204" pitchFamily="50" charset="-128"/>
                <a:ea typeface="Meiryo UI" panose="020B0604030504040204" pitchFamily="50" charset="-128"/>
              </a:rPr>
            </a:br>
            <a:r>
              <a:rPr lang="en-US" altLang="ja-JP" sz="867" dirty="0">
                <a:solidFill>
                  <a:prstClr val="black"/>
                </a:solidFill>
                <a:latin typeface="Meiryo UI" panose="020B0604030504040204" pitchFamily="50" charset="-128"/>
                <a:ea typeface="Meiryo UI" panose="020B0604030504040204" pitchFamily="50" charset="-128"/>
              </a:rPr>
              <a:t>KONAMI e</a:t>
            </a:r>
            <a:r>
              <a:rPr lang="ja-JP" altLang="en-US" sz="867" dirty="0">
                <a:solidFill>
                  <a:prstClr val="black"/>
                </a:solidFill>
                <a:latin typeface="Meiryo UI" panose="020B0604030504040204" pitchFamily="50" charset="-128"/>
                <a:ea typeface="Meiryo UI" panose="020B0604030504040204" pitchFamily="50" charset="-128"/>
              </a:rPr>
              <a:t>スポーツ学院</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至学館大学</a:t>
            </a:r>
          </a:p>
          <a:p>
            <a:pPr defTabSz="609411">
              <a:defRPr/>
            </a:pPr>
            <a:r>
              <a:rPr lang="zh-CN" altLang="en-US" sz="867" dirty="0">
                <a:solidFill>
                  <a:prstClr val="black"/>
                </a:solidFill>
                <a:latin typeface="Meiryo UI" panose="020B0604030504040204" pitchFamily="50" charset="-128"/>
                <a:ea typeface="Meiryo UI" panose="020B0604030504040204" pitchFamily="50" charset="-128"/>
              </a:rPr>
              <a:t>国立大学法人筑波大学</a:t>
            </a:r>
            <a:endParaRPr lang="en-US" altLang="zh-CN"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東海大学</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F3C683E-96A7-7AF4-235A-3D95621334DA}"/>
              </a:ext>
            </a:extLst>
          </p:cNvPr>
          <p:cNvSpPr/>
          <p:nvPr/>
        </p:nvSpPr>
        <p:spPr>
          <a:xfrm>
            <a:off x="9674305" y="2047646"/>
            <a:ext cx="2402768" cy="1826975"/>
          </a:xfrm>
          <a:prstGeom prst="rect">
            <a:avLst/>
          </a:prstGeom>
          <a:solidFill>
            <a:srgbClr val="FFC9FF"/>
          </a:solidFill>
        </p:spPr>
        <p:txBody>
          <a:bodyPr wrap="square" rtlCol="0">
            <a:sp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五十鈴株式会社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伊藤忠丸紅鉄鋼株式会社</a:t>
            </a:r>
          </a:p>
          <a:p>
            <a:pPr defTabSz="609411">
              <a:defRPr/>
            </a:pPr>
            <a:r>
              <a:rPr lang="en-US" altLang="ja-JP" sz="867" dirty="0">
                <a:solidFill>
                  <a:prstClr val="black"/>
                </a:solidFill>
                <a:latin typeface="Meiryo UI" panose="020B0604030504040204" pitchFamily="50" charset="-128"/>
                <a:ea typeface="Meiryo UI" panose="020B0604030504040204" pitchFamily="50" charset="-128"/>
              </a:rPr>
              <a:t>AGC</a:t>
            </a:r>
            <a:r>
              <a:rPr lang="ja-JP" altLang="en-US" sz="867" dirty="0">
                <a:solidFill>
                  <a:prstClr val="black"/>
                </a:solidFill>
                <a:latin typeface="Meiryo UI" panose="020B0604030504040204" pitchFamily="50" charset="-128"/>
                <a:ea typeface="Meiryo UI" panose="020B0604030504040204" pitchFamily="50" charset="-128"/>
              </a:rPr>
              <a:t>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サントリーホールディングス株式会社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大王製紙株式会社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株式会社ニップン</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株式会社バローホールディングス</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本田技研工業株式会社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株式会社明電舎</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ヤンマーロジスティクス株式会社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ja-JP" altLang="en-US" sz="867" dirty="0">
              <a:solidFill>
                <a:prstClr val="black"/>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EFA4B26-1E95-59A7-8B63-455ED51CD977}"/>
              </a:ext>
            </a:extLst>
          </p:cNvPr>
          <p:cNvSpPr/>
          <p:nvPr/>
        </p:nvSpPr>
        <p:spPr>
          <a:xfrm>
            <a:off x="9586029" y="1750263"/>
            <a:ext cx="2402768" cy="297454"/>
          </a:xfrm>
          <a:prstGeom prst="rect">
            <a:avLst/>
          </a:prstGeom>
          <a:solidFill>
            <a:schemeClr val="bg1"/>
          </a:solidFill>
          <a:ln w="12700">
            <a:solidFill>
              <a:schemeClr val="accent4"/>
            </a:solidFill>
          </a:ln>
          <a:effectLst>
            <a:outerShdw blurRad="50800" dist="38100" dir="2700000" algn="tl" rotWithShape="0">
              <a:prstClr val="black">
                <a:alpha val="40000"/>
              </a:prstClr>
            </a:outerShdw>
          </a:effectLst>
        </p:spPr>
        <p:txBody>
          <a:bodyPr wrap="square">
            <a:spAutoFit/>
          </a:bodyPr>
          <a:lstStyle/>
          <a:p>
            <a:pPr algn="ctr" defTabSz="914082">
              <a:defRPr/>
            </a:pPr>
            <a:r>
              <a:rPr lang="ja-JP" altLang="en-US" sz="1333" b="1" kern="0" dirty="0">
                <a:solidFill>
                  <a:srgbClr val="2046A5"/>
                </a:solidFill>
                <a:latin typeface="Meiryo UI" panose="020B0604030504040204" pitchFamily="50" charset="-128"/>
                <a:ea typeface="Meiryo UI" panose="020B0604030504040204" pitchFamily="50" charset="-128"/>
              </a:rPr>
              <a:t>パートナーシップ会員　</a:t>
            </a:r>
            <a:r>
              <a:rPr lang="en-US" altLang="ja-JP" sz="1333" b="1" kern="0" dirty="0">
                <a:solidFill>
                  <a:srgbClr val="2046A5"/>
                </a:solidFill>
                <a:latin typeface="Meiryo UI" panose="020B0604030504040204" pitchFamily="50" charset="-128"/>
                <a:ea typeface="Meiryo UI" panose="020B0604030504040204" pitchFamily="50" charset="-128"/>
              </a:rPr>
              <a:t>10</a:t>
            </a:r>
            <a:r>
              <a:rPr lang="ja-JP" altLang="en-US" sz="1333" b="1" kern="0" dirty="0">
                <a:solidFill>
                  <a:srgbClr val="2046A5"/>
                </a:solidFill>
                <a:latin typeface="Meiryo UI" panose="020B0604030504040204" pitchFamily="50" charset="-128"/>
                <a:ea typeface="Meiryo UI" panose="020B0604030504040204" pitchFamily="50" charset="-128"/>
              </a:rPr>
              <a:t>社</a:t>
            </a:r>
            <a:endParaRPr kumimoji="0" lang="ja-JP" altLang="en-US" sz="1333" b="1" kern="0" dirty="0">
              <a:solidFill>
                <a:srgbClr val="2046A5"/>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47AF259-7AF0-5AE8-4F2B-4F856869F16F}"/>
              </a:ext>
            </a:extLst>
          </p:cNvPr>
          <p:cNvSpPr txBox="1"/>
          <p:nvPr/>
        </p:nvSpPr>
        <p:spPr>
          <a:xfrm>
            <a:off x="9877000" y="3732675"/>
            <a:ext cx="2200072" cy="3073640"/>
          </a:xfrm>
          <a:prstGeom prst="rect">
            <a:avLst/>
          </a:prstGeom>
          <a:solidFill>
            <a:schemeClr val="accent2">
              <a:lumMod val="40000"/>
              <a:lumOff val="60000"/>
            </a:schemeClr>
          </a:solidFill>
          <a:ln>
            <a:noFill/>
          </a:ln>
          <a:effectLst/>
        </p:spPr>
        <p:txBody>
          <a:bodyPr wrap="square">
            <a:no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株式会社ブリヂストン</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古野電気株式会社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株式会社フルバック</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株式会社ブロードリーフ</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株式会社ベル・インフォ・テック</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株式会社マーキュリアインベストメント</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三井住友海上火災保険株式会社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矢崎エナジーシステム株式会社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矢崎総業株式会社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ユーピーアール株式会社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ユニオンツール株式会社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株式会社ライナロジクス</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株式会社ラネット</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リアライズ・イノベーションズ株式会社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LOKIAR</a:t>
            </a:r>
          </a:p>
          <a:p>
            <a:pPr defTabSz="609411">
              <a:defRPr/>
            </a:pPr>
            <a:r>
              <a:rPr lang="en-US" altLang="ja-JP" sz="867" dirty="0" err="1">
                <a:solidFill>
                  <a:prstClr val="black"/>
                </a:solidFill>
                <a:latin typeface="Meiryo UI" panose="020B0604030504040204" pitchFamily="50" charset="-128"/>
                <a:ea typeface="Meiryo UI" panose="020B0604030504040204" pitchFamily="50" charset="-128"/>
              </a:rPr>
              <a:t>LocationMind</a:t>
            </a:r>
            <a:r>
              <a:rPr lang="ja-JP" altLang="en-US" sz="867" dirty="0">
                <a:solidFill>
                  <a:prstClr val="black"/>
                </a:solidFill>
                <a:latin typeface="Meiryo UI" panose="020B0604030504040204" pitchFamily="50" charset="-128"/>
                <a:ea typeface="Meiryo UI" panose="020B0604030504040204" pitchFamily="50" charset="-128"/>
              </a:rPr>
              <a:t>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株式会社ロジクリエイト</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ウイングアーク１ｓｔ株式会社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a:t>
            </a:r>
            <a:r>
              <a:rPr lang="en-US" altLang="ja-JP" sz="867" dirty="0">
                <a:solidFill>
                  <a:prstClr val="black"/>
                </a:solidFill>
                <a:latin typeface="Meiryo UI" panose="020B0604030504040204" pitchFamily="50" charset="-128"/>
                <a:ea typeface="Meiryo UI" panose="020B0604030504040204" pitchFamily="50" charset="-128"/>
              </a:rPr>
              <a:t>traevo</a:t>
            </a:r>
          </a:p>
        </p:txBody>
      </p:sp>
      <p:sp>
        <p:nvSpPr>
          <p:cNvPr id="21" name="正方形/長方形 20">
            <a:extLst>
              <a:ext uri="{FF2B5EF4-FFF2-40B4-BE49-F238E27FC236}">
                <a16:creationId xmlns:a16="http://schemas.microsoft.com/office/drawing/2014/main" id="{3AD9CD8E-8388-A8AA-ECE7-F5C2B785ED3E}"/>
              </a:ext>
            </a:extLst>
          </p:cNvPr>
          <p:cNvSpPr/>
          <p:nvPr/>
        </p:nvSpPr>
        <p:spPr>
          <a:xfrm>
            <a:off x="7577109" y="3781907"/>
            <a:ext cx="2313601" cy="3027881"/>
          </a:xfrm>
          <a:prstGeom prst="rect">
            <a:avLst/>
          </a:prstGeom>
          <a:solidFill>
            <a:schemeClr val="accent2">
              <a:lumMod val="40000"/>
              <a:lumOff val="60000"/>
            </a:schemeClr>
          </a:solidFill>
        </p:spPr>
        <p:txBody>
          <a:bodyPr wrap="square" rtlCol="0">
            <a:noAutofit/>
          </a:bodyPr>
          <a:lstStyle/>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株式会社ディ・クリエイト</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株式会社データ・テック</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株式会社テレコム</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株式会社デンソー</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株式会社デンソーソリューション</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東京海上スマートモビリティ株式会社</a:t>
            </a:r>
            <a:br>
              <a:rPr lang="en-US" altLang="ja-JP" sz="867" dirty="0">
                <a:solidFill>
                  <a:prstClr val="black"/>
                </a:solidFill>
                <a:latin typeface="Meiryo UI" panose="020B0604030504040204" pitchFamily="50" charset="-128"/>
                <a:ea typeface="Meiryo UI" panose="020B0604030504040204" pitchFamily="50" charset="-128"/>
              </a:rPr>
            </a:br>
            <a:r>
              <a:rPr lang="ja-JP" altLang="en-US" sz="867" dirty="0">
                <a:solidFill>
                  <a:prstClr val="black"/>
                </a:solidFill>
                <a:latin typeface="Meiryo UI" panose="020B0604030504040204" pitchFamily="50" charset="-128"/>
                <a:ea typeface="Meiryo UI" panose="020B0604030504040204" pitchFamily="50" charset="-128"/>
              </a:rPr>
              <a:t>株式会社東計電算</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株式会社トランストロン</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株式会社ナブアシスト</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日本鋭明技術株式会社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日本電気株式会社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日本ミシュランタイヤ株式会社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パーソナル情報システム株式会社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ハコベル株式会社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株式会社パスコ</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株式会社パトライト</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パナソニック コネクト株式会社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日立建機株式会社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フィン・バイ・テック コンサルティング</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物流企画サポート株式会社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麓技研株式会社</a:t>
            </a:r>
          </a:p>
          <a:p>
            <a:pPr defTabSz="609411">
              <a:defRPr/>
            </a:pPr>
            <a:r>
              <a:rPr lang="ja-JP" altLang="en-US" sz="867" dirty="0">
                <a:solidFill>
                  <a:prstClr val="black"/>
                </a:solidFill>
                <a:latin typeface="Meiryo UI" panose="020B0604030504040204" pitchFamily="50" charset="-128"/>
                <a:ea typeface="Meiryo UI" panose="020B0604030504040204" pitchFamily="50" charset="-128"/>
              </a:rPr>
              <a:t>芙蓉総合リース株式会社</a:t>
            </a:r>
            <a:endParaRPr lang="en-US" altLang="ja-JP" sz="867" dirty="0">
              <a:solidFill>
                <a:prstClr val="black"/>
              </a:solidFill>
              <a:latin typeface="Meiryo UI" panose="020B0604030504040204" pitchFamily="50" charset="-128"/>
              <a:ea typeface="Meiryo UI" panose="020B0604030504040204" pitchFamily="50" charset="-128"/>
            </a:endParaRPr>
          </a:p>
          <a:p>
            <a:pPr defTabSz="609411">
              <a:defRPr/>
            </a:pPr>
            <a:endParaRPr lang="en-US" altLang="ja-JP" sz="867"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048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2B3F-FAE4-1F2B-5FF0-F69FEEB234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1D86171-D08B-5B58-FAA5-39472DD06B94}"/>
              </a:ext>
            </a:extLst>
          </p:cNvPr>
          <p:cNvSpPr>
            <a:spLocks noGrp="1"/>
          </p:cNvSpPr>
          <p:nvPr>
            <p:ph type="title"/>
          </p:nvPr>
        </p:nvSpPr>
        <p:spPr/>
        <p:txBody>
          <a:bodyPr/>
          <a:lstStyle/>
          <a:p>
            <a:r>
              <a:rPr lang="ja-JP" altLang="en-US" dirty="0"/>
              <a:t>テーマ毎の</a:t>
            </a:r>
            <a:r>
              <a:rPr lang="en-US" altLang="ja-JP" dirty="0"/>
              <a:t>WG</a:t>
            </a:r>
            <a:r>
              <a:rPr lang="ja-JP" altLang="en-US" dirty="0"/>
              <a:t>活動（現行年度）</a:t>
            </a:r>
            <a:br>
              <a:rPr lang="en-US" altLang="ja-JP" dirty="0"/>
            </a:br>
            <a:endParaRPr lang="ja-JP" altLang="en-US" sz="2400" b="0" dirty="0"/>
          </a:p>
        </p:txBody>
      </p:sp>
      <p:sp>
        <p:nvSpPr>
          <p:cNvPr id="3" name="コンテンツ プレースホルダー 2">
            <a:extLst>
              <a:ext uri="{FF2B5EF4-FFF2-40B4-BE49-F238E27FC236}">
                <a16:creationId xmlns:a16="http://schemas.microsoft.com/office/drawing/2014/main" id="{40B767FA-C773-C4A2-752C-AD4E23F1B4B5}"/>
              </a:ext>
            </a:extLst>
          </p:cNvPr>
          <p:cNvSpPr>
            <a:spLocks noGrp="1"/>
          </p:cNvSpPr>
          <p:nvPr>
            <p:ph idx="1"/>
          </p:nvPr>
        </p:nvSpPr>
        <p:spPr>
          <a:xfrm>
            <a:off x="727242" y="757085"/>
            <a:ext cx="11713114" cy="5692703"/>
          </a:xfrm>
        </p:spPr>
        <p:txBody>
          <a:bodyPr/>
          <a:lstStyle/>
          <a:p>
            <a:pPr marL="0" indent="0">
              <a:buNone/>
            </a:pPr>
            <a:r>
              <a:rPr lang="en-US" altLang="ja-JP" sz="2400" b="1" dirty="0">
                <a:solidFill>
                  <a:schemeClr val="accent4"/>
                </a:solidFill>
              </a:rPr>
              <a:t>WG01</a:t>
            </a:r>
            <a:r>
              <a:rPr lang="ja-JP" altLang="en-US" sz="2400" b="1" dirty="0"/>
              <a:t>「事故ゼロ実現に向けた称賛と指導による安全文化の醸成」</a:t>
            </a:r>
            <a:endParaRPr lang="en-US" altLang="ja-JP" sz="2400" b="1" dirty="0"/>
          </a:p>
          <a:p>
            <a:pPr marL="0" indent="0">
              <a:buNone/>
            </a:pPr>
            <a:r>
              <a:rPr lang="en-US" altLang="ja-JP" sz="2400" b="1" dirty="0">
                <a:solidFill>
                  <a:schemeClr val="accent4"/>
                </a:solidFill>
              </a:rPr>
              <a:t>WG02</a:t>
            </a:r>
            <a:r>
              <a:rPr lang="ja-JP" altLang="en-US" sz="2400" b="1" dirty="0"/>
              <a:t>「健康経営の推進と健康課題解決」</a:t>
            </a:r>
          </a:p>
          <a:p>
            <a:pPr marL="0" indent="0">
              <a:buNone/>
            </a:pPr>
            <a:r>
              <a:rPr lang="en-US" altLang="ja-JP" sz="2400" b="1" dirty="0">
                <a:solidFill>
                  <a:schemeClr val="accent4"/>
                </a:solidFill>
              </a:rPr>
              <a:t>WG03</a:t>
            </a:r>
            <a:r>
              <a:rPr lang="ja-JP" altLang="en-US" sz="2400" b="1" dirty="0"/>
              <a:t>「新たな人材確保と教育、働き方（外国人ドライバー）」</a:t>
            </a:r>
            <a:endParaRPr lang="ja-JP" altLang="en-US" sz="1400" b="1" dirty="0"/>
          </a:p>
          <a:p>
            <a:pPr marL="0" indent="0">
              <a:buNone/>
            </a:pPr>
            <a:r>
              <a:rPr lang="en-US" altLang="ja-JP" sz="2400" b="1" dirty="0">
                <a:solidFill>
                  <a:schemeClr val="accent4"/>
                </a:solidFill>
              </a:rPr>
              <a:t>WG04</a:t>
            </a:r>
            <a:r>
              <a:rPr lang="ja-JP" altLang="en-US" sz="2400" b="1" dirty="0"/>
              <a:t>「荷主とのパートナーシップによる</a:t>
            </a:r>
            <a:r>
              <a:rPr lang="en-US" altLang="ja-JP" sz="2400" b="1" dirty="0"/>
              <a:t>2024</a:t>
            </a:r>
            <a:r>
              <a:rPr lang="ja-JP" altLang="en-US" sz="2400" b="1" dirty="0"/>
              <a:t>年問題の解決と、</a:t>
            </a:r>
            <a:br>
              <a:rPr lang="en-US" altLang="ja-JP" sz="2400" b="1" dirty="0"/>
            </a:br>
            <a:r>
              <a:rPr lang="ja-JP" altLang="en-US" sz="2400" b="1" dirty="0"/>
              <a:t>　　　　　 働く環境の改善」</a:t>
            </a:r>
          </a:p>
          <a:p>
            <a:pPr marL="0" indent="0">
              <a:buNone/>
            </a:pPr>
            <a:r>
              <a:rPr lang="en-US" altLang="ja-JP" sz="2400" b="1" dirty="0">
                <a:solidFill>
                  <a:schemeClr val="accent4"/>
                </a:solidFill>
              </a:rPr>
              <a:t>WG05</a:t>
            </a:r>
            <a:r>
              <a:rPr lang="ja-JP" altLang="en-US" sz="2400" b="1" dirty="0"/>
              <a:t>「動態管理プラットフォーム（</a:t>
            </a:r>
            <a:r>
              <a:rPr lang="en-US" altLang="ja-JP" sz="2400" b="1" dirty="0"/>
              <a:t>traevo</a:t>
            </a:r>
            <a:r>
              <a:rPr lang="ja-JP" altLang="en-US" sz="2400" b="1" dirty="0"/>
              <a:t> </a:t>
            </a:r>
            <a:r>
              <a:rPr lang="en-US" altLang="ja-JP" sz="2400" b="1" dirty="0"/>
              <a:t>Platform</a:t>
            </a:r>
            <a:r>
              <a:rPr lang="ja-JP" altLang="en-US" sz="2400" b="1" dirty="0"/>
              <a:t>）を活用した</a:t>
            </a:r>
            <a:endParaRPr lang="en-US" altLang="ja-JP" sz="2400" b="1" dirty="0"/>
          </a:p>
          <a:p>
            <a:pPr marL="0" indent="0">
              <a:buNone/>
            </a:pPr>
            <a:r>
              <a:rPr lang="en-US" altLang="ja-JP" sz="2400" b="1" dirty="0"/>
              <a:t>                </a:t>
            </a:r>
            <a:r>
              <a:rPr lang="ja-JP" altLang="en-US" sz="2400" b="1" dirty="0"/>
              <a:t>持続可能な物流の実現」</a:t>
            </a:r>
            <a:br>
              <a:rPr lang="en-US" altLang="ja-JP" sz="2400" b="1" dirty="0"/>
            </a:br>
            <a:r>
              <a:rPr lang="en-US" altLang="ja-JP" sz="2400" b="1" dirty="0"/>
              <a:t>	</a:t>
            </a:r>
            <a:r>
              <a:rPr lang="ja-JP" altLang="en-US" sz="1867" b="1" dirty="0"/>
              <a:t>＜</a:t>
            </a:r>
            <a:r>
              <a:rPr lang="en-US" altLang="ja-JP" sz="1867" b="1" dirty="0"/>
              <a:t>WG05A</a:t>
            </a:r>
            <a:r>
              <a:rPr lang="ja-JP" altLang="en-US" sz="1867" b="1" dirty="0"/>
              <a:t>＞ 共同輸送ユニバーサルシステム「</a:t>
            </a:r>
            <a:r>
              <a:rPr lang="en-US" altLang="ja-JP" sz="1867" b="1" dirty="0"/>
              <a:t>traevo </a:t>
            </a:r>
            <a:r>
              <a:rPr lang="en-US" altLang="ja-JP" sz="1867" b="1" dirty="0" err="1"/>
              <a:t>noWa</a:t>
            </a:r>
            <a:r>
              <a:rPr lang="ja-JP" altLang="en-US" sz="1867" b="1" dirty="0"/>
              <a:t>」</a:t>
            </a:r>
            <a:endParaRPr lang="en-US" altLang="ja-JP" sz="1867" b="1" dirty="0"/>
          </a:p>
          <a:p>
            <a:pPr marL="0" indent="0">
              <a:buNone/>
            </a:pPr>
            <a:r>
              <a:rPr lang="en-US" altLang="ja-JP" sz="1867" b="1" dirty="0">
                <a:latin typeface="DNPShueiGoGinStd-L"/>
              </a:rPr>
              <a:t>	</a:t>
            </a:r>
            <a:r>
              <a:rPr lang="ja-JP" altLang="en-US" sz="1867" b="1" dirty="0"/>
              <a:t>＜</a:t>
            </a:r>
            <a:r>
              <a:rPr lang="en-US" altLang="ja-JP" sz="1867" b="1" dirty="0"/>
              <a:t>WG05B</a:t>
            </a:r>
            <a:r>
              <a:rPr lang="ja-JP" altLang="en-US" sz="1867" b="1" dirty="0"/>
              <a:t>＞ 動態管理プラットフォームを活用した積載効率の改善とカーボンニュートラルの実現</a:t>
            </a:r>
            <a:endParaRPr lang="en-US" altLang="ja-JP" sz="1867" b="1" dirty="0"/>
          </a:p>
          <a:p>
            <a:pPr marL="0" indent="0">
              <a:buNone/>
            </a:pPr>
            <a:r>
              <a:rPr lang="en-US" altLang="ja-JP" sz="1867" b="1" dirty="0">
                <a:latin typeface="DNPShueiGoGinStd-L"/>
              </a:rPr>
              <a:t>	</a:t>
            </a:r>
            <a:r>
              <a:rPr lang="ja-JP" altLang="en-US" sz="1867" b="1" dirty="0"/>
              <a:t>＜</a:t>
            </a:r>
            <a:r>
              <a:rPr lang="en-US" altLang="ja-JP" sz="1867" b="1" dirty="0"/>
              <a:t>WG05C</a:t>
            </a:r>
            <a:r>
              <a:rPr lang="ja-JP" altLang="en-US" sz="1867" b="1" dirty="0"/>
              <a:t>＞ 持続可能な農業を実現するための青果物流の課題解決</a:t>
            </a:r>
          </a:p>
          <a:p>
            <a:pPr marL="0" indent="0">
              <a:buNone/>
            </a:pPr>
            <a:r>
              <a:rPr lang="en-US" altLang="ja-JP" sz="2400" b="1" dirty="0">
                <a:solidFill>
                  <a:schemeClr val="accent4"/>
                </a:solidFill>
              </a:rPr>
              <a:t>WG06</a:t>
            </a:r>
            <a:r>
              <a:rPr lang="ja-JP" altLang="en-US" sz="2400" b="1" dirty="0"/>
              <a:t>「生成</a:t>
            </a:r>
            <a:r>
              <a:rPr lang="en-US" altLang="ja-JP" sz="2400" b="1" dirty="0"/>
              <a:t>AI</a:t>
            </a:r>
            <a:r>
              <a:rPr lang="ja-JP" altLang="en-US" sz="2400" b="1" dirty="0"/>
              <a:t>を取り入れた新しい物流連携による</a:t>
            </a:r>
            <a:r>
              <a:rPr lang="en-US" altLang="ja-JP" sz="2400" b="1" dirty="0"/>
              <a:t>『</a:t>
            </a:r>
            <a:r>
              <a:rPr lang="ja-JP" altLang="en-US" sz="2400" b="1" dirty="0"/>
              <a:t>現場</a:t>
            </a:r>
            <a:r>
              <a:rPr lang="en-US" altLang="ja-JP" sz="2400" b="1" dirty="0"/>
              <a:t>DX</a:t>
            </a:r>
            <a:r>
              <a:rPr lang="ja-JP" altLang="en-US" sz="2400" b="1" dirty="0"/>
              <a:t>の実現</a:t>
            </a:r>
            <a:r>
              <a:rPr lang="en-US" altLang="ja-JP" sz="2400" b="1" dirty="0"/>
              <a:t>』</a:t>
            </a:r>
            <a:r>
              <a:rPr lang="ja-JP" altLang="en-US" sz="2400" b="1" dirty="0"/>
              <a:t>」</a:t>
            </a:r>
            <a:endParaRPr lang="en-US" altLang="ja-JP" sz="2400" b="1" dirty="0"/>
          </a:p>
          <a:p>
            <a:pPr marL="0" indent="0">
              <a:buNone/>
            </a:pPr>
            <a:r>
              <a:rPr lang="en-US" altLang="ja-JP" sz="2400" b="1" dirty="0">
                <a:solidFill>
                  <a:schemeClr val="accent4"/>
                </a:solidFill>
              </a:rPr>
              <a:t>WG07</a:t>
            </a:r>
            <a:r>
              <a:rPr lang="ja-JP" altLang="en-US" sz="2400" b="1" dirty="0"/>
              <a:t>「超遠隔操作による無人化施工普及と一般土木工事への活用に向けた連携」</a:t>
            </a:r>
          </a:p>
          <a:p>
            <a:pPr marL="0" indent="0">
              <a:buNone/>
            </a:pPr>
            <a:r>
              <a:rPr lang="en-US" altLang="ja-JP" sz="2400" b="1" dirty="0">
                <a:solidFill>
                  <a:schemeClr val="accent4"/>
                </a:solidFill>
              </a:rPr>
              <a:t>WG08</a:t>
            </a:r>
            <a:r>
              <a:rPr lang="ja-JP" altLang="en-US" sz="2400" b="1" dirty="0"/>
              <a:t>「無人</a:t>
            </a:r>
            <a:r>
              <a:rPr lang="en-US" altLang="ja-JP" sz="2400" b="1" dirty="0"/>
              <a:t>AI</a:t>
            </a:r>
            <a:r>
              <a:rPr lang="ja-JP" altLang="en-US" sz="2400" b="1" dirty="0"/>
              <a:t>点呼実現への挑戦」</a:t>
            </a:r>
          </a:p>
          <a:p>
            <a:pPr marL="0" indent="0">
              <a:buNone/>
            </a:pPr>
            <a:r>
              <a:rPr lang="en-US" altLang="ja-JP" sz="2400" b="1" dirty="0">
                <a:solidFill>
                  <a:schemeClr val="accent4"/>
                </a:solidFill>
              </a:rPr>
              <a:t>WG09</a:t>
            </a:r>
            <a:r>
              <a:rPr lang="ja-JP" altLang="en-US" sz="2400" b="1" dirty="0"/>
              <a:t>「持続可能な運輸事業者への転換（</a:t>
            </a:r>
            <a:r>
              <a:rPr lang="en-US" altLang="ja-JP" sz="2400" b="1" dirty="0"/>
              <a:t>SDGs</a:t>
            </a:r>
            <a:r>
              <a:rPr lang="ja-JP" altLang="en-US" sz="2400" b="1" dirty="0"/>
              <a:t>の推進）」</a:t>
            </a:r>
            <a:endParaRPr lang="ja-JP" altLang="en-US" sz="2667" dirty="0"/>
          </a:p>
        </p:txBody>
      </p:sp>
      <p:sp>
        <p:nvSpPr>
          <p:cNvPr id="4" name="スライド番号プレースホルダー 3">
            <a:extLst>
              <a:ext uri="{FF2B5EF4-FFF2-40B4-BE49-F238E27FC236}">
                <a16:creationId xmlns:a16="http://schemas.microsoft.com/office/drawing/2014/main" id="{F5E82EDE-847F-6FAF-1472-3713F918313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1A7F8F-37EA-994D-8BD0-8F48AF606654}" type="slidenum">
              <a:rPr kumimoji="1" lang="en-US" altLang="ja-JP" sz="1200" b="0" i="0" u="none" strike="noStrike" kern="1200" cap="none" spc="0" normalizeH="0" baseline="0" noProof="0" smtClean="0">
                <a:ln>
                  <a:noFill/>
                </a:ln>
                <a:solidFill>
                  <a:prstClr val="black">
                    <a:lumMod val="50000"/>
                    <a:lumOff val="50000"/>
                  </a:prstClr>
                </a:solidFill>
                <a:effectLst/>
                <a:uLnTx/>
                <a:uFillTx/>
                <a:latin typeface="Arial"/>
                <a:ea typeface="メイリオ" panose="020B0604030504040204" pitchFamily="50" charset="-128"/>
                <a:cs typeface="Arial"/>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a:ea typeface="メイリオ" panose="020B0604030504040204" pitchFamily="50" charset="-128"/>
              <a:cs typeface="Arial"/>
            </a:endParaRPr>
          </a:p>
        </p:txBody>
      </p:sp>
      <p:sp>
        <p:nvSpPr>
          <p:cNvPr id="8" name="テキスト ボックス 7">
            <a:extLst>
              <a:ext uri="{FF2B5EF4-FFF2-40B4-BE49-F238E27FC236}">
                <a16:creationId xmlns:a16="http://schemas.microsoft.com/office/drawing/2014/main" id="{786F34F1-6BED-3310-D92B-5BFDA521B72A}"/>
              </a:ext>
            </a:extLst>
          </p:cNvPr>
          <p:cNvSpPr txBox="1"/>
          <p:nvPr/>
        </p:nvSpPr>
        <p:spPr>
          <a:xfrm>
            <a:off x="6963402" y="62645"/>
            <a:ext cx="2936954" cy="646331"/>
          </a:xfrm>
          <a:prstGeom prst="rect">
            <a:avLst/>
          </a:prstGeom>
          <a:noFill/>
          <a:ln>
            <a:noFill/>
          </a:ln>
          <a:effectLst/>
        </p:spPr>
        <p:txBody>
          <a:bodyPr wrap="square">
            <a:spAutoFit/>
          </a:bodyPr>
          <a:lstStyle/>
          <a:p>
            <a:r>
              <a:rPr lang="en-US" altLang="ja-JP" dirty="0">
                <a:latin typeface="+mn-ea"/>
                <a:hlinkClick r:id="rId3"/>
              </a:rPr>
              <a:t>https://tdbc.or.jp/working-group/</a:t>
            </a:r>
            <a:endParaRPr lang="en-US" altLang="ja-JP" dirty="0">
              <a:latin typeface="+mn-ea"/>
            </a:endParaRPr>
          </a:p>
        </p:txBody>
      </p:sp>
    </p:spTree>
    <p:extLst>
      <p:ext uri="{BB962C8B-B14F-4D97-AF65-F5344CB8AC3E}">
        <p14:creationId xmlns:p14="http://schemas.microsoft.com/office/powerpoint/2010/main" val="103878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3B8A5-C0BA-447E-A360-225D1A893591}"/>
              </a:ext>
            </a:extLst>
          </p:cNvPr>
          <p:cNvSpPr>
            <a:spLocks noGrp="1"/>
          </p:cNvSpPr>
          <p:nvPr>
            <p:ph type="title"/>
          </p:nvPr>
        </p:nvSpPr>
        <p:spPr/>
        <p:txBody>
          <a:bodyPr/>
          <a:lstStyle/>
          <a:p>
            <a:r>
              <a:rPr kumimoji="1" lang="en-US" altLang="ja-JP" dirty="0"/>
              <a:t>WG</a:t>
            </a:r>
            <a:r>
              <a:rPr kumimoji="1" lang="ja-JP" altLang="en-US" dirty="0"/>
              <a:t>活動での課題解決のアプローチ</a:t>
            </a:r>
          </a:p>
        </p:txBody>
      </p:sp>
      <p:sp>
        <p:nvSpPr>
          <p:cNvPr id="5" name="正方形/長方形 4">
            <a:extLst>
              <a:ext uri="{FF2B5EF4-FFF2-40B4-BE49-F238E27FC236}">
                <a16:creationId xmlns:a16="http://schemas.microsoft.com/office/drawing/2014/main" id="{6326CA7B-8A0A-4017-99CD-8254D8E6BEDE}"/>
              </a:ext>
            </a:extLst>
          </p:cNvPr>
          <p:cNvSpPr/>
          <p:nvPr/>
        </p:nvSpPr>
        <p:spPr>
          <a:xfrm>
            <a:off x="1200444" y="781167"/>
            <a:ext cx="10091227" cy="7834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t>課題の整理と共有</a:t>
            </a:r>
          </a:p>
        </p:txBody>
      </p:sp>
      <p:grpSp>
        <p:nvGrpSpPr>
          <p:cNvPr id="12" name="グループ化 11">
            <a:extLst>
              <a:ext uri="{FF2B5EF4-FFF2-40B4-BE49-F238E27FC236}">
                <a16:creationId xmlns:a16="http://schemas.microsoft.com/office/drawing/2014/main" id="{4742E350-D6D9-4B88-B925-2FA257138683}"/>
              </a:ext>
            </a:extLst>
          </p:cNvPr>
          <p:cNvGrpSpPr/>
          <p:nvPr/>
        </p:nvGrpSpPr>
        <p:grpSpPr>
          <a:xfrm>
            <a:off x="1200444" y="1659285"/>
            <a:ext cx="10091227" cy="1154752"/>
            <a:chOff x="545431" y="1593243"/>
            <a:chExt cx="4026569" cy="978507"/>
          </a:xfrm>
        </p:grpSpPr>
        <p:sp>
          <p:nvSpPr>
            <p:cNvPr id="6" name="正方形/長方形 5">
              <a:extLst>
                <a:ext uri="{FF2B5EF4-FFF2-40B4-BE49-F238E27FC236}">
                  <a16:creationId xmlns:a16="http://schemas.microsoft.com/office/drawing/2014/main" id="{03776393-C31C-4EE8-8FF1-38F69CFD201B}"/>
                </a:ext>
              </a:extLst>
            </p:cNvPr>
            <p:cNvSpPr/>
            <p:nvPr/>
          </p:nvSpPr>
          <p:spPr>
            <a:xfrm>
              <a:off x="545431" y="1907871"/>
              <a:ext cx="4026569" cy="66387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t>解決策の仮説</a:t>
              </a:r>
            </a:p>
          </p:txBody>
        </p:sp>
        <p:sp>
          <p:nvSpPr>
            <p:cNvPr id="9" name="矢印: 下 8">
              <a:extLst>
                <a:ext uri="{FF2B5EF4-FFF2-40B4-BE49-F238E27FC236}">
                  <a16:creationId xmlns:a16="http://schemas.microsoft.com/office/drawing/2014/main" id="{190EAFC6-3660-46DA-9F19-2BFC5BEC7672}"/>
                </a:ext>
              </a:extLst>
            </p:cNvPr>
            <p:cNvSpPr/>
            <p:nvPr/>
          </p:nvSpPr>
          <p:spPr>
            <a:xfrm>
              <a:off x="2101514" y="1593243"/>
              <a:ext cx="914400" cy="280963"/>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a:p>
          </p:txBody>
        </p:sp>
      </p:grpSp>
      <p:grpSp>
        <p:nvGrpSpPr>
          <p:cNvPr id="13" name="グループ化 12">
            <a:extLst>
              <a:ext uri="{FF2B5EF4-FFF2-40B4-BE49-F238E27FC236}">
                <a16:creationId xmlns:a16="http://schemas.microsoft.com/office/drawing/2014/main" id="{A6C0CACC-8C60-4252-AFA0-B8928283FB57}"/>
              </a:ext>
            </a:extLst>
          </p:cNvPr>
          <p:cNvGrpSpPr/>
          <p:nvPr/>
        </p:nvGrpSpPr>
        <p:grpSpPr>
          <a:xfrm>
            <a:off x="1200444" y="2928028"/>
            <a:ext cx="10091227" cy="1128829"/>
            <a:chOff x="545430" y="2646258"/>
            <a:chExt cx="4026569" cy="956541"/>
          </a:xfrm>
        </p:grpSpPr>
        <p:sp>
          <p:nvSpPr>
            <p:cNvPr id="7" name="正方形/長方形 6">
              <a:extLst>
                <a:ext uri="{FF2B5EF4-FFF2-40B4-BE49-F238E27FC236}">
                  <a16:creationId xmlns:a16="http://schemas.microsoft.com/office/drawing/2014/main" id="{3860B237-6CAE-46DA-9FFE-ACB768E2E94B}"/>
                </a:ext>
              </a:extLst>
            </p:cNvPr>
            <p:cNvSpPr/>
            <p:nvPr/>
          </p:nvSpPr>
          <p:spPr>
            <a:xfrm>
              <a:off x="545430" y="2938920"/>
              <a:ext cx="4026569" cy="66387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t>実証実験</a:t>
              </a:r>
            </a:p>
          </p:txBody>
        </p:sp>
        <p:sp>
          <p:nvSpPr>
            <p:cNvPr id="10" name="矢印: 下 9">
              <a:extLst>
                <a:ext uri="{FF2B5EF4-FFF2-40B4-BE49-F238E27FC236}">
                  <a16:creationId xmlns:a16="http://schemas.microsoft.com/office/drawing/2014/main" id="{2084D2CB-2FEB-44AF-A09D-DEA43EC72D9F}"/>
                </a:ext>
              </a:extLst>
            </p:cNvPr>
            <p:cNvSpPr/>
            <p:nvPr/>
          </p:nvSpPr>
          <p:spPr>
            <a:xfrm>
              <a:off x="2101514" y="2646258"/>
              <a:ext cx="914400" cy="280963"/>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a:p>
          </p:txBody>
        </p:sp>
      </p:grpSp>
      <p:grpSp>
        <p:nvGrpSpPr>
          <p:cNvPr id="14" name="グループ化 13">
            <a:extLst>
              <a:ext uri="{FF2B5EF4-FFF2-40B4-BE49-F238E27FC236}">
                <a16:creationId xmlns:a16="http://schemas.microsoft.com/office/drawing/2014/main" id="{9CC57F82-7246-4533-9D6D-611321810D58}"/>
              </a:ext>
            </a:extLst>
          </p:cNvPr>
          <p:cNvGrpSpPr/>
          <p:nvPr/>
        </p:nvGrpSpPr>
        <p:grpSpPr>
          <a:xfrm>
            <a:off x="1200444" y="4142485"/>
            <a:ext cx="10091227" cy="1137089"/>
            <a:chOff x="545431" y="3684310"/>
            <a:chExt cx="4026569" cy="963540"/>
          </a:xfrm>
        </p:grpSpPr>
        <p:sp>
          <p:nvSpPr>
            <p:cNvPr id="8" name="正方形/長方形 7">
              <a:extLst>
                <a:ext uri="{FF2B5EF4-FFF2-40B4-BE49-F238E27FC236}">
                  <a16:creationId xmlns:a16="http://schemas.microsoft.com/office/drawing/2014/main" id="{A8271AB8-C608-417A-95DE-63BA3D651890}"/>
                </a:ext>
              </a:extLst>
            </p:cNvPr>
            <p:cNvSpPr/>
            <p:nvPr/>
          </p:nvSpPr>
          <p:spPr>
            <a:xfrm>
              <a:off x="545431" y="3983971"/>
              <a:ext cx="4026569" cy="66387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t>評価、改善、実施</a:t>
              </a:r>
            </a:p>
          </p:txBody>
        </p:sp>
        <p:sp>
          <p:nvSpPr>
            <p:cNvPr id="11" name="矢印: 下 10">
              <a:extLst>
                <a:ext uri="{FF2B5EF4-FFF2-40B4-BE49-F238E27FC236}">
                  <a16:creationId xmlns:a16="http://schemas.microsoft.com/office/drawing/2014/main" id="{AE382A41-6595-4D57-A0B3-D4A26809E73F}"/>
                </a:ext>
              </a:extLst>
            </p:cNvPr>
            <p:cNvSpPr/>
            <p:nvPr/>
          </p:nvSpPr>
          <p:spPr>
            <a:xfrm>
              <a:off x="2101514" y="3684310"/>
              <a:ext cx="914400" cy="280963"/>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a:p>
          </p:txBody>
        </p:sp>
      </p:grpSp>
      <p:sp>
        <p:nvSpPr>
          <p:cNvPr id="4" name="正方形/長方形 3">
            <a:extLst>
              <a:ext uri="{FF2B5EF4-FFF2-40B4-BE49-F238E27FC236}">
                <a16:creationId xmlns:a16="http://schemas.microsoft.com/office/drawing/2014/main" id="{B6DDB16B-B07A-498D-BA00-9391D76AFBE0}"/>
              </a:ext>
            </a:extLst>
          </p:cNvPr>
          <p:cNvSpPr/>
          <p:nvPr/>
        </p:nvSpPr>
        <p:spPr>
          <a:xfrm>
            <a:off x="1200444" y="5718835"/>
            <a:ext cx="10091227" cy="78345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2667" b="1" dirty="0">
                <a:solidFill>
                  <a:schemeClr val="accent4"/>
                </a:solidFill>
                <a:latin typeface="+mn-ea"/>
              </a:rPr>
              <a:t>TDBC Forum</a:t>
            </a:r>
            <a:r>
              <a:rPr lang="ja-JP" altLang="en-US" sz="2667" b="1" dirty="0">
                <a:solidFill>
                  <a:schemeClr val="accent4"/>
                </a:solidFill>
                <a:latin typeface="+mn-ea"/>
              </a:rPr>
              <a:t>で活動・成果発表（年</a:t>
            </a:r>
            <a:r>
              <a:rPr lang="en-US" altLang="ja-JP" sz="2667" b="1" dirty="0">
                <a:solidFill>
                  <a:schemeClr val="accent4"/>
                </a:solidFill>
                <a:latin typeface="+mn-ea"/>
              </a:rPr>
              <a:t>1</a:t>
            </a:r>
            <a:r>
              <a:rPr lang="ja-JP" altLang="en-US" sz="2667" b="1" dirty="0">
                <a:solidFill>
                  <a:schemeClr val="accent4"/>
                </a:solidFill>
                <a:latin typeface="+mn-ea"/>
              </a:rPr>
              <a:t>回開催）</a:t>
            </a:r>
            <a:r>
              <a:rPr lang="en-US" altLang="ja-JP" sz="2667" b="1" dirty="0">
                <a:solidFill>
                  <a:schemeClr val="accent4"/>
                </a:solidFill>
                <a:latin typeface="+mn-ea"/>
              </a:rPr>
              <a:t> </a:t>
            </a:r>
            <a:endParaRPr lang="ja-JP" altLang="en-US" sz="2667" b="1" dirty="0">
              <a:solidFill>
                <a:schemeClr val="accent4"/>
              </a:solidFill>
              <a:latin typeface="+mn-ea"/>
            </a:endParaRPr>
          </a:p>
        </p:txBody>
      </p:sp>
    </p:spTree>
    <p:extLst>
      <p:ext uri="{BB962C8B-B14F-4D97-AF65-F5344CB8AC3E}">
        <p14:creationId xmlns:p14="http://schemas.microsoft.com/office/powerpoint/2010/main" val="35819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5A8D2-842B-BF21-78F5-8D1E3C1496C7}"/>
              </a:ext>
            </a:extLst>
          </p:cNvPr>
          <p:cNvSpPr>
            <a:spLocks noGrp="1"/>
          </p:cNvSpPr>
          <p:nvPr>
            <p:ph type="title"/>
          </p:nvPr>
        </p:nvSpPr>
        <p:spPr/>
        <p:txBody>
          <a:bodyPr/>
          <a:lstStyle/>
          <a:p>
            <a:r>
              <a:rPr kumimoji="1" lang="ja-JP" altLang="en-US" dirty="0"/>
              <a:t>エコドライブの推進</a:t>
            </a:r>
          </a:p>
        </p:txBody>
      </p:sp>
      <p:sp>
        <p:nvSpPr>
          <p:cNvPr id="3" name="コンテンツ プレースホルダー 2">
            <a:extLst>
              <a:ext uri="{FF2B5EF4-FFF2-40B4-BE49-F238E27FC236}">
                <a16:creationId xmlns:a16="http://schemas.microsoft.com/office/drawing/2014/main" id="{E64458F9-850C-0C28-E7EF-B3BDA6441298}"/>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34D8AA2-DAE3-9F56-AEEB-B3819C9AA779}"/>
              </a:ext>
            </a:extLst>
          </p:cNvPr>
          <p:cNvSpPr>
            <a:spLocks noGrp="1"/>
          </p:cNvSpPr>
          <p:nvPr>
            <p:ph type="sldNum" sz="quarter" idx="4"/>
          </p:nvPr>
        </p:nvSpPr>
        <p:spPr/>
        <p:txBody>
          <a:bodyPr/>
          <a:lstStyle/>
          <a:p>
            <a:fld id="{881A7F8F-37EA-994D-8BD0-8F48AF606654}" type="slidenum">
              <a:rPr lang="en-US" altLang="ja-JP" smtClean="0"/>
              <a:pPr/>
              <a:t>6</a:t>
            </a:fld>
            <a:endParaRPr lang="ja-JP" altLang="en-US" dirty="0"/>
          </a:p>
        </p:txBody>
      </p:sp>
      <p:pic>
        <p:nvPicPr>
          <p:cNvPr id="6" name="図 5">
            <a:extLst>
              <a:ext uri="{FF2B5EF4-FFF2-40B4-BE49-F238E27FC236}">
                <a16:creationId xmlns:a16="http://schemas.microsoft.com/office/drawing/2014/main" id="{E1E0C31E-702E-8DF0-A0B9-05B69D11D4D4}"/>
              </a:ext>
            </a:extLst>
          </p:cNvPr>
          <p:cNvPicPr>
            <a:picLocks noChangeAspect="1"/>
          </p:cNvPicPr>
          <p:nvPr/>
        </p:nvPicPr>
        <p:blipFill>
          <a:blip r:embed="rId2"/>
          <a:stretch>
            <a:fillRect/>
          </a:stretch>
        </p:blipFill>
        <p:spPr>
          <a:xfrm>
            <a:off x="6055190" y="711857"/>
            <a:ext cx="3787310" cy="2664967"/>
          </a:xfrm>
          <a:prstGeom prst="rect">
            <a:avLst/>
          </a:prstGeom>
        </p:spPr>
      </p:pic>
      <p:sp>
        <p:nvSpPr>
          <p:cNvPr id="8" name="テキスト ボックス 7">
            <a:extLst>
              <a:ext uri="{FF2B5EF4-FFF2-40B4-BE49-F238E27FC236}">
                <a16:creationId xmlns:a16="http://schemas.microsoft.com/office/drawing/2014/main" id="{1A276A9C-B8A1-7E55-B442-AF571F8D7544}"/>
              </a:ext>
            </a:extLst>
          </p:cNvPr>
          <p:cNvSpPr txBox="1"/>
          <p:nvPr/>
        </p:nvSpPr>
        <p:spPr>
          <a:xfrm>
            <a:off x="9842500" y="900262"/>
            <a:ext cx="2146299" cy="1569660"/>
          </a:xfrm>
          <a:prstGeom prst="rect">
            <a:avLst/>
          </a:prstGeom>
          <a:noFill/>
          <a:ln>
            <a:noFill/>
          </a:ln>
          <a:effectLst/>
        </p:spPr>
        <p:txBody>
          <a:bodyPr wrap="square">
            <a:spAutoFit/>
          </a:bodyPr>
          <a:lstStyle/>
          <a:p>
            <a:r>
              <a:rPr lang="ja-JP" altLang="en-US" sz="1600" dirty="0"/>
              <a:t>エコドライブ実践ガイド</a:t>
            </a:r>
          </a:p>
          <a:p>
            <a:r>
              <a:rPr lang="ja-JP" altLang="en-US" sz="1600" dirty="0">
                <a:hlinkClick r:id="rId3"/>
              </a:rPr>
              <a:t>https://tdbc.or.jp/docs/forums/2018/WG03_EcoDriveGuidebook.pdf</a:t>
            </a:r>
            <a:endParaRPr lang="en-US" altLang="ja-JP" sz="1600" dirty="0"/>
          </a:p>
        </p:txBody>
      </p:sp>
      <p:pic>
        <p:nvPicPr>
          <p:cNvPr id="10" name="図 9">
            <a:extLst>
              <a:ext uri="{FF2B5EF4-FFF2-40B4-BE49-F238E27FC236}">
                <a16:creationId xmlns:a16="http://schemas.microsoft.com/office/drawing/2014/main" id="{E6D631C6-4DF0-8F48-3E77-D70859A3DA93}"/>
              </a:ext>
            </a:extLst>
          </p:cNvPr>
          <p:cNvPicPr>
            <a:picLocks noChangeAspect="1"/>
          </p:cNvPicPr>
          <p:nvPr/>
        </p:nvPicPr>
        <p:blipFill>
          <a:blip r:embed="rId4"/>
          <a:stretch>
            <a:fillRect/>
          </a:stretch>
        </p:blipFill>
        <p:spPr>
          <a:xfrm>
            <a:off x="735447" y="3517677"/>
            <a:ext cx="5213848" cy="2932112"/>
          </a:xfrm>
          <a:prstGeom prst="rect">
            <a:avLst/>
          </a:prstGeom>
          <a:ln>
            <a:solidFill>
              <a:srgbClr val="0070C0"/>
            </a:solidFill>
          </a:ln>
        </p:spPr>
      </p:pic>
      <p:pic>
        <p:nvPicPr>
          <p:cNvPr id="12" name="図 11">
            <a:extLst>
              <a:ext uri="{FF2B5EF4-FFF2-40B4-BE49-F238E27FC236}">
                <a16:creationId xmlns:a16="http://schemas.microsoft.com/office/drawing/2014/main" id="{9B15EC44-C471-CF8B-AF07-163D83F0DE4A}"/>
              </a:ext>
            </a:extLst>
          </p:cNvPr>
          <p:cNvPicPr>
            <a:picLocks noChangeAspect="1"/>
          </p:cNvPicPr>
          <p:nvPr/>
        </p:nvPicPr>
        <p:blipFill>
          <a:blip r:embed="rId5"/>
          <a:stretch>
            <a:fillRect/>
          </a:stretch>
        </p:blipFill>
        <p:spPr>
          <a:xfrm>
            <a:off x="5941091" y="3517677"/>
            <a:ext cx="5004066" cy="2932112"/>
          </a:xfrm>
          <a:prstGeom prst="rect">
            <a:avLst/>
          </a:prstGeom>
          <a:ln>
            <a:solidFill>
              <a:srgbClr val="0070C0"/>
            </a:solidFill>
          </a:ln>
        </p:spPr>
      </p:pic>
      <p:pic>
        <p:nvPicPr>
          <p:cNvPr id="16" name="図 15">
            <a:extLst>
              <a:ext uri="{FF2B5EF4-FFF2-40B4-BE49-F238E27FC236}">
                <a16:creationId xmlns:a16="http://schemas.microsoft.com/office/drawing/2014/main" id="{4D0708C9-A9B6-E048-944D-2FE665BB46F6}"/>
              </a:ext>
            </a:extLst>
          </p:cNvPr>
          <p:cNvPicPr>
            <a:picLocks noChangeAspect="1"/>
          </p:cNvPicPr>
          <p:nvPr/>
        </p:nvPicPr>
        <p:blipFill>
          <a:blip r:embed="rId6"/>
          <a:stretch>
            <a:fillRect/>
          </a:stretch>
        </p:blipFill>
        <p:spPr>
          <a:xfrm>
            <a:off x="735447" y="711857"/>
            <a:ext cx="5205644" cy="2738178"/>
          </a:xfrm>
          <a:prstGeom prst="rect">
            <a:avLst/>
          </a:prstGeom>
        </p:spPr>
      </p:pic>
    </p:spTree>
    <p:extLst>
      <p:ext uri="{BB962C8B-B14F-4D97-AF65-F5344CB8AC3E}">
        <p14:creationId xmlns:p14="http://schemas.microsoft.com/office/powerpoint/2010/main" val="8673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3715E-3729-37D7-DB76-FD0AC9E56FA8}"/>
              </a:ext>
            </a:extLst>
          </p:cNvPr>
          <p:cNvSpPr>
            <a:spLocks noGrp="1"/>
          </p:cNvSpPr>
          <p:nvPr>
            <p:ph type="title"/>
          </p:nvPr>
        </p:nvSpPr>
        <p:spPr/>
        <p:txBody>
          <a:bodyPr/>
          <a:lstStyle/>
          <a:p>
            <a:r>
              <a:rPr kumimoji="1" lang="en-US" altLang="ja-JP" dirty="0"/>
              <a:t>WG05 traevo Platform/traevo noWa</a:t>
            </a:r>
            <a:r>
              <a:rPr kumimoji="1" lang="ja-JP" altLang="en-US" dirty="0"/>
              <a:t>の実現</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D2F718AD-8774-A47D-29B7-E3DDA25FCEF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0BCC755-F985-7D4A-6CE0-031DB8AAB2AB}"/>
              </a:ext>
            </a:extLst>
          </p:cNvPr>
          <p:cNvSpPr>
            <a:spLocks noGrp="1"/>
          </p:cNvSpPr>
          <p:nvPr>
            <p:ph type="sldNum" sz="quarter" idx="4"/>
          </p:nvPr>
        </p:nvSpPr>
        <p:spPr/>
        <p:txBody>
          <a:bodyPr/>
          <a:lstStyle/>
          <a:p>
            <a:fld id="{881A7F8F-37EA-994D-8BD0-8F48AF606654}" type="slidenum">
              <a:rPr lang="en-US" altLang="ja-JP" smtClean="0"/>
              <a:pPr/>
              <a:t>7</a:t>
            </a:fld>
            <a:endParaRPr lang="ja-JP" altLang="en-US" dirty="0"/>
          </a:p>
        </p:txBody>
      </p:sp>
      <p:pic>
        <p:nvPicPr>
          <p:cNvPr id="6" name="図 5">
            <a:extLst>
              <a:ext uri="{FF2B5EF4-FFF2-40B4-BE49-F238E27FC236}">
                <a16:creationId xmlns:a16="http://schemas.microsoft.com/office/drawing/2014/main" id="{37ECEB9B-DE16-5AE9-D3D0-63302BCF6582}"/>
              </a:ext>
            </a:extLst>
          </p:cNvPr>
          <p:cNvPicPr>
            <a:picLocks noChangeAspect="1"/>
          </p:cNvPicPr>
          <p:nvPr/>
        </p:nvPicPr>
        <p:blipFill>
          <a:blip r:embed="rId2"/>
          <a:stretch>
            <a:fillRect/>
          </a:stretch>
        </p:blipFill>
        <p:spPr>
          <a:xfrm>
            <a:off x="727243" y="859074"/>
            <a:ext cx="11105343" cy="5196817"/>
          </a:xfrm>
          <a:prstGeom prst="rect">
            <a:avLst/>
          </a:prstGeom>
        </p:spPr>
      </p:pic>
      <p:pic>
        <p:nvPicPr>
          <p:cNvPr id="8" name="図 7">
            <a:extLst>
              <a:ext uri="{FF2B5EF4-FFF2-40B4-BE49-F238E27FC236}">
                <a16:creationId xmlns:a16="http://schemas.microsoft.com/office/drawing/2014/main" id="{E49E1381-FFE4-258D-DD0E-680D20A13DCA}"/>
              </a:ext>
            </a:extLst>
          </p:cNvPr>
          <p:cNvPicPr>
            <a:picLocks noChangeAspect="1"/>
          </p:cNvPicPr>
          <p:nvPr/>
        </p:nvPicPr>
        <p:blipFill>
          <a:blip r:embed="rId3"/>
          <a:stretch>
            <a:fillRect/>
          </a:stretch>
        </p:blipFill>
        <p:spPr>
          <a:xfrm>
            <a:off x="6316635" y="3251200"/>
            <a:ext cx="5672164" cy="3198589"/>
          </a:xfrm>
          <a:prstGeom prst="rect">
            <a:avLst/>
          </a:prstGeom>
          <a:ln>
            <a:solidFill>
              <a:srgbClr val="0070C0"/>
            </a:solidFill>
          </a:ln>
        </p:spPr>
      </p:pic>
      <p:pic>
        <p:nvPicPr>
          <p:cNvPr id="12" name="図 11">
            <a:extLst>
              <a:ext uri="{FF2B5EF4-FFF2-40B4-BE49-F238E27FC236}">
                <a16:creationId xmlns:a16="http://schemas.microsoft.com/office/drawing/2014/main" id="{E7BC8D47-FA83-494C-EBEE-F4D0C6494214}"/>
              </a:ext>
            </a:extLst>
          </p:cNvPr>
          <p:cNvPicPr>
            <a:picLocks noChangeAspect="1"/>
          </p:cNvPicPr>
          <p:nvPr/>
        </p:nvPicPr>
        <p:blipFill>
          <a:blip r:embed="rId4"/>
          <a:stretch>
            <a:fillRect/>
          </a:stretch>
        </p:blipFill>
        <p:spPr>
          <a:xfrm>
            <a:off x="1209843" y="3230076"/>
            <a:ext cx="4327357" cy="3240835"/>
          </a:xfrm>
          <a:prstGeom prst="rect">
            <a:avLst/>
          </a:prstGeom>
          <a:ln>
            <a:solidFill>
              <a:srgbClr val="0070C0"/>
            </a:solidFill>
          </a:ln>
        </p:spPr>
      </p:pic>
    </p:spTree>
    <p:extLst>
      <p:ext uri="{BB962C8B-B14F-4D97-AF65-F5344CB8AC3E}">
        <p14:creationId xmlns:p14="http://schemas.microsoft.com/office/powerpoint/2010/main" val="148793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75028-21FC-343A-29DE-14AE27CED6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FED387-F2D4-8959-E884-52BF8B51F510}"/>
              </a:ext>
            </a:extLst>
          </p:cNvPr>
          <p:cNvSpPr>
            <a:spLocks noGrp="1"/>
          </p:cNvSpPr>
          <p:nvPr>
            <p:ph type="title"/>
          </p:nvPr>
        </p:nvSpPr>
        <p:spPr/>
        <p:txBody>
          <a:bodyPr/>
          <a:lstStyle/>
          <a:p>
            <a:r>
              <a:rPr lang="ja-JP" altLang="en-US" dirty="0"/>
              <a:t>テーマ毎の</a:t>
            </a:r>
            <a:r>
              <a:rPr lang="en-US" altLang="ja-JP" dirty="0"/>
              <a:t>WG</a:t>
            </a:r>
            <a:r>
              <a:rPr lang="ja-JP" altLang="en-US" dirty="0"/>
              <a:t>活動（現行年度）</a:t>
            </a:r>
            <a:br>
              <a:rPr lang="en-US" altLang="ja-JP" dirty="0"/>
            </a:br>
            <a:endParaRPr lang="ja-JP" altLang="en-US" sz="2400" b="0" dirty="0"/>
          </a:p>
        </p:txBody>
      </p:sp>
      <p:sp>
        <p:nvSpPr>
          <p:cNvPr id="3" name="コンテンツ プレースホルダー 2">
            <a:extLst>
              <a:ext uri="{FF2B5EF4-FFF2-40B4-BE49-F238E27FC236}">
                <a16:creationId xmlns:a16="http://schemas.microsoft.com/office/drawing/2014/main" id="{D9ACF678-930D-DAC1-A9EE-42D57C239A3F}"/>
              </a:ext>
            </a:extLst>
          </p:cNvPr>
          <p:cNvSpPr>
            <a:spLocks noGrp="1"/>
          </p:cNvSpPr>
          <p:nvPr>
            <p:ph idx="1"/>
          </p:nvPr>
        </p:nvSpPr>
        <p:spPr>
          <a:xfrm>
            <a:off x="727242" y="757085"/>
            <a:ext cx="11713114" cy="5692703"/>
          </a:xfrm>
        </p:spPr>
        <p:txBody>
          <a:bodyPr/>
          <a:lstStyle/>
          <a:p>
            <a:pPr marL="0" indent="0">
              <a:buNone/>
            </a:pPr>
            <a:r>
              <a:rPr lang="en-US" altLang="ja-JP" sz="2400" b="1" dirty="0">
                <a:solidFill>
                  <a:schemeClr val="accent4"/>
                </a:solidFill>
              </a:rPr>
              <a:t>WG01</a:t>
            </a:r>
            <a:r>
              <a:rPr lang="ja-JP" altLang="en-US" sz="2400" b="1" dirty="0"/>
              <a:t>「事故ゼロ実現に向けた称賛と指導による安全文化の醸成」</a:t>
            </a:r>
            <a:endParaRPr lang="en-US" altLang="ja-JP" sz="2400" b="1" dirty="0"/>
          </a:p>
          <a:p>
            <a:pPr marL="0" indent="0">
              <a:buNone/>
            </a:pPr>
            <a:r>
              <a:rPr lang="en-US" altLang="ja-JP" sz="2400" b="1" dirty="0">
                <a:solidFill>
                  <a:schemeClr val="accent4"/>
                </a:solidFill>
              </a:rPr>
              <a:t>WG02</a:t>
            </a:r>
            <a:r>
              <a:rPr lang="ja-JP" altLang="en-US" sz="2400" b="1" dirty="0"/>
              <a:t>「健康経営の推進と健康課題解決」</a:t>
            </a:r>
          </a:p>
          <a:p>
            <a:pPr marL="0" indent="0">
              <a:buNone/>
            </a:pPr>
            <a:r>
              <a:rPr lang="en-US" altLang="ja-JP" sz="2400" b="1" dirty="0">
                <a:solidFill>
                  <a:schemeClr val="accent4"/>
                </a:solidFill>
              </a:rPr>
              <a:t>WG03</a:t>
            </a:r>
            <a:r>
              <a:rPr lang="ja-JP" altLang="en-US" sz="2400" b="1" dirty="0"/>
              <a:t>「新たな人材確保と教育、働き方（外国人ドライバー）」</a:t>
            </a:r>
            <a:endParaRPr lang="ja-JP" altLang="en-US" sz="1400" b="1" dirty="0"/>
          </a:p>
          <a:p>
            <a:pPr marL="0" indent="0">
              <a:buNone/>
            </a:pPr>
            <a:r>
              <a:rPr lang="en-US" altLang="ja-JP" sz="2400" b="1" dirty="0">
                <a:solidFill>
                  <a:schemeClr val="accent4"/>
                </a:solidFill>
              </a:rPr>
              <a:t>WG04</a:t>
            </a:r>
            <a:r>
              <a:rPr lang="ja-JP" altLang="en-US" sz="2400" b="1" dirty="0"/>
              <a:t>「荷主とのパートナーシップによる</a:t>
            </a:r>
            <a:r>
              <a:rPr lang="en-US" altLang="ja-JP" sz="2400" b="1" dirty="0"/>
              <a:t>2024</a:t>
            </a:r>
            <a:r>
              <a:rPr lang="ja-JP" altLang="en-US" sz="2400" b="1" dirty="0"/>
              <a:t>年問題の解決と、</a:t>
            </a:r>
            <a:br>
              <a:rPr lang="en-US" altLang="ja-JP" sz="2400" b="1" dirty="0"/>
            </a:br>
            <a:r>
              <a:rPr lang="ja-JP" altLang="en-US" sz="2400" b="1" dirty="0"/>
              <a:t>　　　　　 働く環境の改善」</a:t>
            </a:r>
          </a:p>
          <a:p>
            <a:pPr marL="0" indent="0">
              <a:buNone/>
            </a:pPr>
            <a:r>
              <a:rPr lang="en-US" altLang="ja-JP" sz="2400" b="1" dirty="0">
                <a:solidFill>
                  <a:schemeClr val="accent4"/>
                </a:solidFill>
              </a:rPr>
              <a:t>WG05</a:t>
            </a:r>
            <a:r>
              <a:rPr lang="ja-JP" altLang="en-US" sz="2400" b="1" dirty="0"/>
              <a:t>「動態管理プラットフォーム（</a:t>
            </a:r>
            <a:r>
              <a:rPr lang="en-US" altLang="ja-JP" sz="2400" b="1" dirty="0"/>
              <a:t>traevo</a:t>
            </a:r>
            <a:r>
              <a:rPr lang="ja-JP" altLang="en-US" sz="2400" b="1" dirty="0"/>
              <a:t> </a:t>
            </a:r>
            <a:r>
              <a:rPr lang="en-US" altLang="ja-JP" sz="2400" b="1" dirty="0"/>
              <a:t>Platform</a:t>
            </a:r>
            <a:r>
              <a:rPr lang="ja-JP" altLang="en-US" sz="2400" b="1" dirty="0"/>
              <a:t>）を活用した</a:t>
            </a:r>
            <a:endParaRPr lang="en-US" altLang="ja-JP" sz="2400" b="1" dirty="0"/>
          </a:p>
          <a:p>
            <a:pPr marL="0" indent="0">
              <a:buNone/>
            </a:pPr>
            <a:r>
              <a:rPr lang="en-US" altLang="ja-JP" sz="2400" b="1" dirty="0"/>
              <a:t>                </a:t>
            </a:r>
            <a:r>
              <a:rPr lang="ja-JP" altLang="en-US" sz="2400" b="1" dirty="0"/>
              <a:t>持続可能な物流の実現」</a:t>
            </a:r>
            <a:br>
              <a:rPr lang="en-US" altLang="ja-JP" sz="2400" b="1" dirty="0"/>
            </a:br>
            <a:r>
              <a:rPr lang="en-US" altLang="ja-JP" sz="2400" b="1" dirty="0"/>
              <a:t>	</a:t>
            </a:r>
            <a:r>
              <a:rPr lang="ja-JP" altLang="en-US" sz="1867" b="1" dirty="0"/>
              <a:t>＜</a:t>
            </a:r>
            <a:r>
              <a:rPr lang="en-US" altLang="ja-JP" sz="1867" b="1" dirty="0"/>
              <a:t>WG05A</a:t>
            </a:r>
            <a:r>
              <a:rPr lang="ja-JP" altLang="en-US" sz="1867" b="1" dirty="0"/>
              <a:t>＞ 共同輸送ユニバーサルシステム「</a:t>
            </a:r>
            <a:r>
              <a:rPr lang="en-US" altLang="ja-JP" sz="1867" b="1" dirty="0"/>
              <a:t>traevo </a:t>
            </a:r>
            <a:r>
              <a:rPr lang="en-US" altLang="ja-JP" sz="1867" b="1" dirty="0" err="1"/>
              <a:t>noWa</a:t>
            </a:r>
            <a:r>
              <a:rPr lang="ja-JP" altLang="en-US" sz="1867" b="1" dirty="0"/>
              <a:t>」</a:t>
            </a:r>
            <a:endParaRPr lang="en-US" altLang="ja-JP" sz="1867" b="1" dirty="0"/>
          </a:p>
          <a:p>
            <a:pPr marL="0" indent="0">
              <a:buNone/>
            </a:pPr>
            <a:r>
              <a:rPr lang="en-US" altLang="ja-JP" sz="1867" b="1" dirty="0">
                <a:latin typeface="DNPShueiGoGinStd-L"/>
              </a:rPr>
              <a:t>	</a:t>
            </a:r>
            <a:r>
              <a:rPr lang="ja-JP" altLang="en-US" sz="1867" b="1" dirty="0"/>
              <a:t>＜</a:t>
            </a:r>
            <a:r>
              <a:rPr lang="en-US" altLang="ja-JP" sz="1867" b="1" dirty="0"/>
              <a:t>WG05B</a:t>
            </a:r>
            <a:r>
              <a:rPr lang="ja-JP" altLang="en-US" sz="1867" b="1" dirty="0"/>
              <a:t>＞ 動態管理プラットフォームを活用した積載効率の改善とカーボンニュートラルの実現</a:t>
            </a:r>
            <a:endParaRPr lang="en-US" altLang="ja-JP" sz="1867" b="1" dirty="0"/>
          </a:p>
          <a:p>
            <a:pPr marL="0" indent="0">
              <a:buNone/>
            </a:pPr>
            <a:r>
              <a:rPr lang="en-US" altLang="ja-JP" sz="1867" b="1" dirty="0">
                <a:latin typeface="DNPShueiGoGinStd-L"/>
              </a:rPr>
              <a:t>	</a:t>
            </a:r>
            <a:r>
              <a:rPr lang="ja-JP" altLang="en-US" sz="1867" b="1" dirty="0"/>
              <a:t>＜</a:t>
            </a:r>
            <a:r>
              <a:rPr lang="en-US" altLang="ja-JP" sz="1867" b="1" dirty="0"/>
              <a:t>WG05C</a:t>
            </a:r>
            <a:r>
              <a:rPr lang="ja-JP" altLang="en-US" sz="1867" b="1" dirty="0"/>
              <a:t>＞ 持続可能な農業を実現するための青果物流の課題解決</a:t>
            </a:r>
          </a:p>
          <a:p>
            <a:pPr marL="0" indent="0">
              <a:buNone/>
            </a:pPr>
            <a:r>
              <a:rPr lang="en-US" altLang="ja-JP" sz="2400" b="1" dirty="0">
                <a:solidFill>
                  <a:schemeClr val="accent4"/>
                </a:solidFill>
              </a:rPr>
              <a:t>WG06</a:t>
            </a:r>
            <a:r>
              <a:rPr lang="ja-JP" altLang="en-US" sz="2400" b="1" dirty="0"/>
              <a:t>「生成</a:t>
            </a:r>
            <a:r>
              <a:rPr lang="en-US" altLang="ja-JP" sz="2400" b="1" dirty="0"/>
              <a:t>AI</a:t>
            </a:r>
            <a:r>
              <a:rPr lang="ja-JP" altLang="en-US" sz="2400" b="1" dirty="0"/>
              <a:t>を取り入れた新しい物流連携による</a:t>
            </a:r>
            <a:r>
              <a:rPr lang="en-US" altLang="ja-JP" sz="2400" b="1" dirty="0"/>
              <a:t>『</a:t>
            </a:r>
            <a:r>
              <a:rPr lang="ja-JP" altLang="en-US" sz="2400" b="1" dirty="0"/>
              <a:t>現場</a:t>
            </a:r>
            <a:r>
              <a:rPr lang="en-US" altLang="ja-JP" sz="2400" b="1" dirty="0"/>
              <a:t>DX</a:t>
            </a:r>
            <a:r>
              <a:rPr lang="ja-JP" altLang="en-US" sz="2400" b="1" dirty="0"/>
              <a:t>の実現</a:t>
            </a:r>
            <a:r>
              <a:rPr lang="en-US" altLang="ja-JP" sz="2400" b="1" dirty="0"/>
              <a:t>』</a:t>
            </a:r>
            <a:r>
              <a:rPr lang="ja-JP" altLang="en-US" sz="2400" b="1" dirty="0"/>
              <a:t>」</a:t>
            </a:r>
            <a:endParaRPr lang="en-US" altLang="ja-JP" sz="2400" b="1" dirty="0"/>
          </a:p>
          <a:p>
            <a:pPr marL="0" indent="0">
              <a:buNone/>
            </a:pPr>
            <a:r>
              <a:rPr lang="en-US" altLang="ja-JP" sz="2400" b="1" dirty="0">
                <a:solidFill>
                  <a:schemeClr val="accent4"/>
                </a:solidFill>
              </a:rPr>
              <a:t>WG07</a:t>
            </a:r>
            <a:r>
              <a:rPr lang="ja-JP" altLang="en-US" sz="2400" b="1" dirty="0"/>
              <a:t>「超遠隔操作による無人化施工普及と一般土木工事への活用に向けた連携」</a:t>
            </a:r>
          </a:p>
          <a:p>
            <a:pPr marL="0" indent="0">
              <a:buNone/>
            </a:pPr>
            <a:r>
              <a:rPr lang="en-US" altLang="ja-JP" sz="2400" b="1" dirty="0">
                <a:solidFill>
                  <a:schemeClr val="accent4"/>
                </a:solidFill>
              </a:rPr>
              <a:t>WG08</a:t>
            </a:r>
            <a:r>
              <a:rPr lang="ja-JP" altLang="en-US" sz="2400" b="1" dirty="0"/>
              <a:t>「無人</a:t>
            </a:r>
            <a:r>
              <a:rPr lang="en-US" altLang="ja-JP" sz="2400" b="1" dirty="0"/>
              <a:t>AI</a:t>
            </a:r>
            <a:r>
              <a:rPr lang="ja-JP" altLang="en-US" sz="2400" b="1" dirty="0"/>
              <a:t>点呼実現への挑戦」</a:t>
            </a:r>
          </a:p>
          <a:p>
            <a:pPr marL="0" indent="0">
              <a:buNone/>
            </a:pPr>
            <a:r>
              <a:rPr lang="en-US" altLang="ja-JP" sz="2400" b="1" dirty="0">
                <a:solidFill>
                  <a:schemeClr val="accent4"/>
                </a:solidFill>
              </a:rPr>
              <a:t>WG09</a:t>
            </a:r>
            <a:r>
              <a:rPr lang="ja-JP" altLang="en-US" sz="2400" b="1" dirty="0"/>
              <a:t>「持続可能な運輸事業者への転換（</a:t>
            </a:r>
            <a:r>
              <a:rPr lang="en-US" altLang="ja-JP" sz="2400" b="1" dirty="0"/>
              <a:t>SDGs</a:t>
            </a:r>
            <a:r>
              <a:rPr lang="ja-JP" altLang="en-US" sz="2400" b="1" dirty="0"/>
              <a:t>の推進）」</a:t>
            </a:r>
            <a:endParaRPr lang="ja-JP" altLang="en-US" sz="2667" dirty="0"/>
          </a:p>
        </p:txBody>
      </p:sp>
      <p:sp>
        <p:nvSpPr>
          <p:cNvPr id="4" name="スライド番号プレースホルダー 3">
            <a:extLst>
              <a:ext uri="{FF2B5EF4-FFF2-40B4-BE49-F238E27FC236}">
                <a16:creationId xmlns:a16="http://schemas.microsoft.com/office/drawing/2014/main" id="{1E2407AC-9E9A-0F83-6ED5-983AD5DB1FC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1A7F8F-37EA-994D-8BD0-8F48AF606654}" type="slidenum">
              <a:rPr kumimoji="1" lang="en-US" altLang="ja-JP" sz="1200" b="0" i="0" u="none" strike="noStrike" kern="1200" cap="none" spc="0" normalizeH="0" baseline="0" noProof="0" smtClean="0">
                <a:ln>
                  <a:noFill/>
                </a:ln>
                <a:solidFill>
                  <a:prstClr val="black">
                    <a:lumMod val="50000"/>
                    <a:lumOff val="50000"/>
                  </a:prstClr>
                </a:solidFill>
                <a:effectLst/>
                <a:uLnTx/>
                <a:uFillTx/>
                <a:latin typeface="Arial"/>
                <a:ea typeface="メイリオ" panose="020B0604030504040204" pitchFamily="50" charset="-128"/>
                <a:cs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a:ea typeface="メイリオ" panose="020B0604030504040204" pitchFamily="50" charset="-128"/>
              <a:cs typeface="Arial"/>
            </a:endParaRPr>
          </a:p>
        </p:txBody>
      </p:sp>
      <p:sp>
        <p:nvSpPr>
          <p:cNvPr id="8" name="テキスト ボックス 7">
            <a:extLst>
              <a:ext uri="{FF2B5EF4-FFF2-40B4-BE49-F238E27FC236}">
                <a16:creationId xmlns:a16="http://schemas.microsoft.com/office/drawing/2014/main" id="{A6874E48-C876-FC4D-4F28-42630A0EC913}"/>
              </a:ext>
            </a:extLst>
          </p:cNvPr>
          <p:cNvSpPr txBox="1"/>
          <p:nvPr/>
        </p:nvSpPr>
        <p:spPr>
          <a:xfrm>
            <a:off x="6963402" y="62645"/>
            <a:ext cx="2936954" cy="646331"/>
          </a:xfrm>
          <a:prstGeom prst="rect">
            <a:avLst/>
          </a:prstGeom>
          <a:noFill/>
          <a:ln>
            <a:noFill/>
          </a:ln>
          <a:effectLst/>
        </p:spPr>
        <p:txBody>
          <a:bodyPr wrap="square">
            <a:spAutoFit/>
          </a:bodyPr>
          <a:lstStyle/>
          <a:p>
            <a:r>
              <a:rPr lang="en-US" altLang="ja-JP" dirty="0">
                <a:latin typeface="+mn-ea"/>
                <a:hlinkClick r:id="rId3"/>
              </a:rPr>
              <a:t>https://tdbc.or.jp/working-group/</a:t>
            </a:r>
            <a:endParaRPr lang="en-US" altLang="ja-JP" dirty="0">
              <a:latin typeface="+mn-ea"/>
            </a:endParaRPr>
          </a:p>
        </p:txBody>
      </p:sp>
      <p:sp>
        <p:nvSpPr>
          <p:cNvPr id="5" name="正方形/長方形 4">
            <a:extLst>
              <a:ext uri="{FF2B5EF4-FFF2-40B4-BE49-F238E27FC236}">
                <a16:creationId xmlns:a16="http://schemas.microsoft.com/office/drawing/2014/main" id="{7C7C2F84-B2D0-AB8C-4FB2-C3192E0D572C}"/>
              </a:ext>
            </a:extLst>
          </p:cNvPr>
          <p:cNvSpPr/>
          <p:nvPr/>
        </p:nvSpPr>
        <p:spPr>
          <a:xfrm>
            <a:off x="620486" y="6096000"/>
            <a:ext cx="11421787" cy="450006"/>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1928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09E3-F9EC-D2AC-990E-101B4F2217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5B5F45-0D43-799D-F8F2-459BFE332078}"/>
              </a:ext>
            </a:extLst>
          </p:cNvPr>
          <p:cNvSpPr>
            <a:spLocks noGrp="1"/>
          </p:cNvSpPr>
          <p:nvPr>
            <p:ph type="title"/>
          </p:nvPr>
        </p:nvSpPr>
        <p:spPr/>
        <p:txBody>
          <a:bodyPr/>
          <a:lstStyle/>
          <a:p>
            <a:r>
              <a:rPr kumimoji="1" lang="en-US" altLang="ja-JP" dirty="0"/>
              <a:t>WG09 </a:t>
            </a:r>
            <a:r>
              <a:rPr lang="ja-JP" altLang="en-US" dirty="0"/>
              <a:t>事例の公開等による実践推進～実現</a:t>
            </a:r>
            <a:endParaRPr kumimoji="1" lang="ja-JP" altLang="en-US" dirty="0"/>
          </a:p>
        </p:txBody>
      </p:sp>
      <p:sp>
        <p:nvSpPr>
          <p:cNvPr id="4" name="スライド番号プレースホルダー 3">
            <a:extLst>
              <a:ext uri="{FF2B5EF4-FFF2-40B4-BE49-F238E27FC236}">
                <a16:creationId xmlns:a16="http://schemas.microsoft.com/office/drawing/2014/main" id="{CBA3E76F-21FC-9D43-5F07-2E693F19E3F6}"/>
              </a:ext>
            </a:extLst>
          </p:cNvPr>
          <p:cNvSpPr>
            <a:spLocks noGrp="1"/>
          </p:cNvSpPr>
          <p:nvPr>
            <p:ph type="sldNum" sz="quarter" idx="4"/>
          </p:nvPr>
        </p:nvSpPr>
        <p:spPr/>
        <p:txBody>
          <a:bodyPr/>
          <a:lstStyle/>
          <a:p>
            <a:fld id="{881A7F8F-37EA-994D-8BD0-8F48AF606654}" type="slidenum">
              <a:rPr lang="en-US" altLang="ja-JP" smtClean="0"/>
              <a:pPr/>
              <a:t>9</a:t>
            </a:fld>
            <a:endParaRPr lang="ja-JP" altLang="en-US" dirty="0"/>
          </a:p>
        </p:txBody>
      </p:sp>
      <p:sp>
        <p:nvSpPr>
          <p:cNvPr id="5" name="コンテンツ プレースホルダー 2">
            <a:extLst>
              <a:ext uri="{FF2B5EF4-FFF2-40B4-BE49-F238E27FC236}">
                <a16:creationId xmlns:a16="http://schemas.microsoft.com/office/drawing/2014/main" id="{33A23D45-D26A-7473-F227-1702827E2C43}"/>
              </a:ext>
            </a:extLst>
          </p:cNvPr>
          <p:cNvSpPr txBox="1">
            <a:spLocks/>
          </p:cNvSpPr>
          <p:nvPr/>
        </p:nvSpPr>
        <p:spPr>
          <a:xfrm>
            <a:off x="727243" y="802109"/>
            <a:ext cx="11261556" cy="1016532"/>
          </a:xfrm>
          <a:prstGeom prst="rect">
            <a:avLst/>
          </a:prstGeom>
          <a:noFill/>
          <a:ln>
            <a:noFill/>
          </a:ln>
          <a:effectLst/>
        </p:spPr>
        <p:txBody>
          <a:bodyPr vert="horz" wrap="square" lIns="91440" tIns="45720" rIns="91440" bIns="45720" numCol="1" anchor="t" anchorCtr="0" compatLnSpc="1">
            <a:prstTxWarp prst="textNoShape">
              <a:avLst/>
            </a:prstTxWarp>
          </a:bodyPr>
          <a:lstStyle>
            <a:lvl1pPr marL="457178" indent="-457178" algn="l" defTabSz="609570" rtl="0" eaLnBrk="1" fontAlgn="base" latinLnBrk="0" hangingPunct="1">
              <a:spcBef>
                <a:spcPct val="20000"/>
              </a:spcBef>
              <a:spcAft>
                <a:spcPct val="0"/>
              </a:spcAft>
              <a:buClr>
                <a:schemeClr val="tx1">
                  <a:lumMod val="50000"/>
                  <a:lumOff val="50000"/>
                </a:schemeClr>
              </a:buClr>
              <a:buFont typeface="Wingdings" pitchFamily="2" charset="2"/>
              <a:buChar char="n"/>
              <a:defRPr kumimoji="1" lang="ja-JP" altLang="en-US" sz="3200" kern="1200" smtClean="0">
                <a:solidFill>
                  <a:schemeClr val="tx1"/>
                </a:solidFill>
                <a:latin typeface="+mn-ea"/>
                <a:ea typeface="+mn-ea"/>
                <a:cs typeface="+mn-cs"/>
              </a:defRPr>
            </a:lvl1pPr>
            <a:lvl2pPr marL="990550" indent="-380981" algn="l" defTabSz="609570" rtl="0" eaLnBrk="1" fontAlgn="base" latinLnBrk="0" hangingPunct="1">
              <a:spcBef>
                <a:spcPct val="20000"/>
              </a:spcBef>
              <a:spcAft>
                <a:spcPct val="0"/>
              </a:spcAft>
              <a:buFont typeface="HGPｺﾞｼｯｸE" pitchFamily="50" charset="-128"/>
              <a:buChar char="-"/>
              <a:defRPr kumimoji="1" lang="ja-JP" altLang="en-US" sz="2667" kern="1200" smtClean="0">
                <a:solidFill>
                  <a:schemeClr val="tx1"/>
                </a:solidFill>
                <a:latin typeface="+mn-ea"/>
                <a:ea typeface="+mn-ea"/>
                <a:cs typeface="+mn-cs"/>
              </a:defRPr>
            </a:lvl2pPr>
            <a:lvl3pPr marL="1523925" indent="-304784" algn="l" defTabSz="609570" rtl="0" eaLnBrk="1" fontAlgn="base" latinLnBrk="0" hangingPunct="1">
              <a:spcBef>
                <a:spcPct val="20000"/>
              </a:spcBef>
              <a:spcAft>
                <a:spcPct val="0"/>
              </a:spcAft>
              <a:buFont typeface="Arial"/>
              <a:buChar char="•"/>
              <a:defRPr kumimoji="1" lang="ja-JP" altLang="en-US" sz="2667" kern="1200" smtClean="0">
                <a:solidFill>
                  <a:schemeClr val="tx1"/>
                </a:solidFill>
                <a:latin typeface="+mn-ea"/>
                <a:ea typeface="+mn-ea"/>
                <a:cs typeface="+mn-cs"/>
              </a:defRPr>
            </a:lvl3pPr>
            <a:lvl4pPr marL="2133493" indent="-304784" algn="l" defTabSz="609570" rtl="0" eaLnBrk="1" fontAlgn="base" latinLnBrk="0" hangingPunct="1">
              <a:spcBef>
                <a:spcPct val="20000"/>
              </a:spcBef>
              <a:spcAft>
                <a:spcPct val="0"/>
              </a:spcAft>
              <a:buFont typeface="Arial"/>
              <a:buChar char="–"/>
              <a:defRPr kumimoji="1" lang="ja-JP" altLang="en-US" sz="3200" kern="1200" smtClean="0">
                <a:solidFill>
                  <a:schemeClr val="tx1"/>
                </a:solidFill>
                <a:latin typeface="+mn-ea"/>
                <a:ea typeface="+mn-ea"/>
                <a:cs typeface="+mn-cs"/>
              </a:defRPr>
            </a:lvl4pPr>
            <a:lvl5pPr marL="2743062" indent="-304784" algn="l" defTabSz="609570" rtl="0" eaLnBrk="1" fontAlgn="base" latinLnBrk="0" hangingPunct="1">
              <a:spcBef>
                <a:spcPct val="20000"/>
              </a:spcBef>
              <a:spcAft>
                <a:spcPct val="0"/>
              </a:spcAft>
              <a:buFont typeface="Arial"/>
              <a:buChar char="»"/>
              <a:defRPr kumimoji="1" lang="ja-JP" altLang="en-US" sz="3200" kern="1200">
                <a:solidFill>
                  <a:schemeClr val="tx1"/>
                </a:solidFill>
                <a:latin typeface="+mn-ea"/>
                <a:ea typeface="+mn-ea"/>
                <a:cs typeface="+mn-cs"/>
              </a:defRPr>
            </a:lvl5pPr>
            <a:lvl6pPr marL="335263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9pPr>
          </a:lstStyle>
          <a:p>
            <a:r>
              <a:rPr lang="en-US" altLang="ja-JP" sz="2800" b="1" dirty="0"/>
              <a:t>TDBC Forum 2021</a:t>
            </a:r>
            <a:r>
              <a:rPr lang="ja-JP" altLang="en-US" sz="2800" b="1" dirty="0"/>
              <a:t>（</a:t>
            </a:r>
            <a:r>
              <a:rPr lang="en-US" altLang="ja-JP" sz="2800" b="1" dirty="0"/>
              <a:t>2020</a:t>
            </a:r>
            <a:r>
              <a:rPr lang="ja-JP" altLang="en-US" sz="2800" b="1" dirty="0"/>
              <a:t>年度の活動・成果発表）</a:t>
            </a:r>
          </a:p>
          <a:p>
            <a:pPr lvl="1"/>
            <a:r>
              <a:rPr lang="ja-JP" altLang="en-US" sz="2267" dirty="0"/>
              <a:t>事例講演「運輸事業者における</a:t>
            </a:r>
            <a:r>
              <a:rPr lang="en-US" altLang="ja-JP" sz="2267" dirty="0"/>
              <a:t>SDGs</a:t>
            </a:r>
            <a:r>
              <a:rPr lang="ja-JP" altLang="en-US" sz="2267" dirty="0"/>
              <a:t>の取り組み」</a:t>
            </a:r>
            <a:br>
              <a:rPr lang="ja-JP" altLang="en-US" sz="2267" dirty="0"/>
            </a:br>
            <a:endParaRPr lang="ja-JP" altLang="en-US" sz="2267" dirty="0"/>
          </a:p>
          <a:p>
            <a:pPr lvl="1"/>
            <a:endParaRPr lang="ja-JP" altLang="en-US" sz="2267" dirty="0"/>
          </a:p>
        </p:txBody>
      </p:sp>
      <p:sp>
        <p:nvSpPr>
          <p:cNvPr id="3" name="コンテンツ プレースホルダー 2">
            <a:extLst>
              <a:ext uri="{FF2B5EF4-FFF2-40B4-BE49-F238E27FC236}">
                <a16:creationId xmlns:a16="http://schemas.microsoft.com/office/drawing/2014/main" id="{9B226E57-ABE8-E24C-525A-946C9D289DC7}"/>
              </a:ext>
            </a:extLst>
          </p:cNvPr>
          <p:cNvSpPr>
            <a:spLocks noGrp="1"/>
          </p:cNvSpPr>
          <p:nvPr>
            <p:ph idx="1"/>
          </p:nvPr>
        </p:nvSpPr>
        <p:spPr>
          <a:xfrm>
            <a:off x="727243" y="1920240"/>
            <a:ext cx="11261556" cy="4529549"/>
          </a:xfrm>
        </p:spPr>
        <p:txBody>
          <a:bodyPr/>
          <a:lstStyle/>
          <a:p>
            <a:endParaRPr kumimoji="1" lang="en-US" altLang="ja-JP" sz="2800" b="1" dirty="0"/>
          </a:p>
          <a:p>
            <a:r>
              <a:rPr kumimoji="1" lang="en-US" altLang="ja-JP" sz="2800" b="1" dirty="0"/>
              <a:t>2021</a:t>
            </a:r>
            <a:r>
              <a:rPr kumimoji="1" lang="ja-JP" altLang="en-US" sz="2800" b="1" dirty="0"/>
              <a:t>年度「</a:t>
            </a:r>
            <a:r>
              <a:rPr lang="en-US" altLang="ja-JP" sz="2800" b="1" dirty="0"/>
              <a:t>SDGs</a:t>
            </a:r>
            <a:r>
              <a:rPr lang="ja-JP" altLang="en-US" sz="2800" b="1" dirty="0"/>
              <a:t>および環境、エコドライブ」</a:t>
            </a:r>
            <a:endParaRPr lang="en-US" altLang="ja-JP" sz="2800" b="1" dirty="0"/>
          </a:p>
          <a:p>
            <a:pPr lvl="1"/>
            <a:r>
              <a:rPr lang="en-US" altLang="ja-JP" sz="2267" dirty="0"/>
              <a:t>2021</a:t>
            </a:r>
            <a:r>
              <a:rPr lang="ja-JP" altLang="en-US" sz="2267" dirty="0"/>
              <a:t>年</a:t>
            </a:r>
            <a:r>
              <a:rPr lang="en-US" altLang="ja-JP" sz="2267" dirty="0"/>
              <a:t>9</a:t>
            </a:r>
            <a:r>
              <a:rPr lang="ja-JP" altLang="en-US" sz="2267" dirty="0"/>
              <a:t>月</a:t>
            </a:r>
            <a:r>
              <a:rPr lang="en-US" altLang="ja-JP" sz="2267" dirty="0"/>
              <a:t>2</a:t>
            </a:r>
            <a:r>
              <a:rPr lang="ja-JP" altLang="en-US" sz="2267" dirty="0"/>
              <a:t>８日「持続可能な成長のための運輸業</a:t>
            </a:r>
            <a:r>
              <a:rPr lang="en-US" altLang="ja-JP" sz="2267" dirty="0"/>
              <a:t>SDGs</a:t>
            </a:r>
            <a:r>
              <a:rPr lang="ja-JP" altLang="en-US" sz="2267" dirty="0"/>
              <a:t>取組セミナー」開催</a:t>
            </a:r>
            <a:endParaRPr lang="en-US" altLang="ja-JP" sz="2267" dirty="0"/>
          </a:p>
          <a:p>
            <a:pPr lvl="1"/>
            <a:r>
              <a:rPr lang="en-US" altLang="ja-JP" sz="2267" dirty="0"/>
              <a:t>2022</a:t>
            </a:r>
            <a:r>
              <a:rPr lang="ja-JP" altLang="en-US" sz="2267" dirty="0"/>
              <a:t>年</a:t>
            </a:r>
            <a:r>
              <a:rPr lang="en-US" altLang="ja-JP" sz="2267" dirty="0"/>
              <a:t>3</a:t>
            </a:r>
            <a:r>
              <a:rPr lang="ja-JP" altLang="en-US" sz="2267" dirty="0"/>
              <a:t>月</a:t>
            </a:r>
            <a:r>
              <a:rPr lang="en-US" altLang="ja-JP" sz="2267" dirty="0"/>
              <a:t>9</a:t>
            </a:r>
            <a:r>
              <a:rPr lang="ja-JP" altLang="en-US" sz="2267" dirty="0"/>
              <a:t>日「持続可能な成長のための運輸業</a:t>
            </a:r>
            <a:r>
              <a:rPr lang="en-US" altLang="ja-JP" sz="2267" dirty="0"/>
              <a:t>SDGs</a:t>
            </a:r>
            <a:r>
              <a:rPr lang="ja-JP" altLang="en-US" sz="2267" dirty="0"/>
              <a:t>取組セミナー」開催</a:t>
            </a:r>
          </a:p>
          <a:p>
            <a:r>
              <a:rPr kumimoji="1" lang="en-US" altLang="ja-JP" sz="2800" b="1" dirty="0"/>
              <a:t>2022</a:t>
            </a:r>
            <a:r>
              <a:rPr kumimoji="1" lang="ja-JP" altLang="en-US" sz="2800" b="1" dirty="0"/>
              <a:t>年度「</a:t>
            </a:r>
            <a:r>
              <a:rPr lang="en-US" altLang="ja-JP" sz="2800" b="1" dirty="0"/>
              <a:t>SDGs</a:t>
            </a:r>
            <a:r>
              <a:rPr lang="ja-JP" altLang="en-US" sz="2800" b="1" dirty="0"/>
              <a:t>およびカーボンニュートラル・エコドライブ」</a:t>
            </a:r>
            <a:endParaRPr lang="en-US" altLang="ja-JP" sz="2800" b="1" dirty="0"/>
          </a:p>
          <a:p>
            <a:pPr lvl="1"/>
            <a:r>
              <a:rPr lang="en-US" altLang="ja-JP" sz="2267" dirty="0"/>
              <a:t>2023</a:t>
            </a:r>
            <a:r>
              <a:rPr lang="ja-JP" altLang="en-US" sz="2267" dirty="0"/>
              <a:t>年</a:t>
            </a:r>
            <a:r>
              <a:rPr lang="en-US" altLang="ja-JP" sz="2267" dirty="0"/>
              <a:t>2</a:t>
            </a:r>
            <a:r>
              <a:rPr lang="ja-JP" altLang="en-US" sz="2267" dirty="0"/>
              <a:t>月</a:t>
            </a:r>
            <a:r>
              <a:rPr lang="en-US" altLang="ja-JP" sz="2267" dirty="0"/>
              <a:t>22</a:t>
            </a:r>
            <a:r>
              <a:rPr lang="ja-JP" altLang="en-US" sz="2267" dirty="0"/>
              <a:t>日「運輸業</a:t>
            </a:r>
            <a:r>
              <a:rPr lang="en-US" altLang="ja-JP" sz="2267" dirty="0"/>
              <a:t>SDGs</a:t>
            </a:r>
            <a:r>
              <a:rPr lang="ja-JP" altLang="en-US" sz="2267" dirty="0"/>
              <a:t>フェスタ」開催</a:t>
            </a:r>
            <a:endParaRPr lang="en-US" altLang="ja-JP" sz="2267" dirty="0"/>
          </a:p>
          <a:p>
            <a:pPr lvl="1"/>
            <a:r>
              <a:rPr lang="en-US" altLang="ja-JP" sz="2267" dirty="0"/>
              <a:t>2023</a:t>
            </a:r>
            <a:r>
              <a:rPr lang="ja-JP" altLang="en-US" sz="2267" dirty="0"/>
              <a:t>年</a:t>
            </a:r>
            <a:r>
              <a:rPr lang="en-US" altLang="ja-JP" sz="2267" dirty="0"/>
              <a:t>6</a:t>
            </a:r>
            <a:r>
              <a:rPr lang="ja-JP" altLang="en-US" sz="2267" dirty="0"/>
              <a:t>月</a:t>
            </a:r>
            <a:r>
              <a:rPr lang="en-US" altLang="ja-JP" sz="2267" dirty="0"/>
              <a:t>20</a:t>
            </a:r>
            <a:r>
              <a:rPr lang="ja-JP" altLang="en-US" sz="2267" dirty="0"/>
              <a:t>日 「第</a:t>
            </a:r>
            <a:r>
              <a:rPr lang="en-US" altLang="ja-JP" sz="2267" dirty="0"/>
              <a:t>2</a:t>
            </a:r>
            <a:r>
              <a:rPr lang="ja-JP" altLang="en-US" sz="2267" dirty="0"/>
              <a:t>回 運輸業</a:t>
            </a:r>
            <a:r>
              <a:rPr lang="en-US" altLang="ja-JP" sz="2267" dirty="0"/>
              <a:t>SDGs</a:t>
            </a:r>
            <a:r>
              <a:rPr lang="ja-JP" altLang="en-US" sz="2267" dirty="0"/>
              <a:t>フェスタ」開催</a:t>
            </a:r>
            <a:endParaRPr lang="en-US" altLang="ja-JP" sz="2267" dirty="0"/>
          </a:p>
          <a:p>
            <a:r>
              <a:rPr kumimoji="1" lang="en-US" altLang="ja-JP" sz="2800" b="1" dirty="0"/>
              <a:t>2023</a:t>
            </a:r>
            <a:r>
              <a:rPr kumimoji="1" lang="ja-JP" altLang="en-US" sz="2800" b="1" dirty="0"/>
              <a:t>年度「</a:t>
            </a:r>
            <a:r>
              <a:rPr lang="en-US" altLang="ja-JP" sz="2800" b="1" dirty="0"/>
              <a:t>SDGs</a:t>
            </a:r>
            <a:r>
              <a:rPr lang="ja-JP" altLang="en-US" sz="2800" b="1" dirty="0"/>
              <a:t>の推進と、カーボンニュートラル・エコドライブの実現」</a:t>
            </a:r>
            <a:endParaRPr lang="en-US" altLang="ja-JP" sz="2800" b="1" dirty="0"/>
          </a:p>
          <a:p>
            <a:pPr lvl="1"/>
            <a:r>
              <a:rPr lang="en-US" altLang="ja-JP" sz="2400" dirty="0"/>
              <a:t>2024</a:t>
            </a:r>
            <a:r>
              <a:rPr lang="ja-JP" altLang="en-US" sz="2400" dirty="0"/>
              <a:t>年</a:t>
            </a:r>
            <a:r>
              <a:rPr lang="en-US" altLang="ja-JP" sz="2400" dirty="0"/>
              <a:t>6</a:t>
            </a:r>
            <a:r>
              <a:rPr lang="ja-JP" altLang="en-US" sz="2400" dirty="0"/>
              <a:t>月 </a:t>
            </a:r>
            <a:r>
              <a:rPr lang="ja-JP" altLang="ja-JP" sz="2400" dirty="0"/>
              <a:t>取組支援ツール『SDGs ナレッジバンク』の作成</a:t>
            </a:r>
            <a:r>
              <a:rPr lang="ja-JP" altLang="en-US" sz="2400" dirty="0"/>
              <a:t>と公開</a:t>
            </a:r>
            <a:endParaRPr lang="en-US" altLang="ja-JP" sz="2267" dirty="0"/>
          </a:p>
          <a:p>
            <a:pPr lvl="1"/>
            <a:endParaRPr kumimoji="1" lang="ja-JP" altLang="en-US" sz="2267" dirty="0"/>
          </a:p>
        </p:txBody>
      </p:sp>
      <p:sp>
        <p:nvSpPr>
          <p:cNvPr id="7" name="コンテンツ プレースホルダー 2">
            <a:extLst>
              <a:ext uri="{FF2B5EF4-FFF2-40B4-BE49-F238E27FC236}">
                <a16:creationId xmlns:a16="http://schemas.microsoft.com/office/drawing/2014/main" id="{14286088-2830-1126-A571-7F75B38F2157}"/>
              </a:ext>
            </a:extLst>
          </p:cNvPr>
          <p:cNvSpPr txBox="1">
            <a:spLocks/>
          </p:cNvSpPr>
          <p:nvPr/>
        </p:nvSpPr>
        <p:spPr>
          <a:xfrm>
            <a:off x="727243" y="1920241"/>
            <a:ext cx="11261556" cy="480060"/>
          </a:xfrm>
          <a:prstGeom prst="rect">
            <a:avLst/>
          </a:prstGeom>
          <a:noFill/>
          <a:ln>
            <a:noFill/>
          </a:ln>
          <a:effectLst/>
        </p:spPr>
        <p:txBody>
          <a:bodyPr vert="horz" wrap="square" lIns="91440" tIns="45720" rIns="91440" bIns="45720" numCol="1" anchor="t" anchorCtr="0" compatLnSpc="1">
            <a:prstTxWarp prst="textNoShape">
              <a:avLst/>
            </a:prstTxWarp>
          </a:bodyPr>
          <a:lstStyle>
            <a:lvl1pPr marL="457178" indent="-457178" algn="l" defTabSz="609570" rtl="0" eaLnBrk="1" fontAlgn="base" latinLnBrk="0" hangingPunct="1">
              <a:spcBef>
                <a:spcPct val="20000"/>
              </a:spcBef>
              <a:spcAft>
                <a:spcPct val="0"/>
              </a:spcAft>
              <a:buClr>
                <a:schemeClr val="tx1">
                  <a:lumMod val="50000"/>
                  <a:lumOff val="50000"/>
                </a:schemeClr>
              </a:buClr>
              <a:buFont typeface="Wingdings" pitchFamily="2" charset="2"/>
              <a:buChar char="n"/>
              <a:defRPr kumimoji="1" lang="ja-JP" altLang="en-US" sz="3200" kern="1200" smtClean="0">
                <a:solidFill>
                  <a:schemeClr val="tx1"/>
                </a:solidFill>
                <a:latin typeface="+mn-ea"/>
                <a:ea typeface="+mn-ea"/>
                <a:cs typeface="+mn-cs"/>
              </a:defRPr>
            </a:lvl1pPr>
            <a:lvl2pPr marL="990550" indent="-380981" algn="l" defTabSz="609570" rtl="0" eaLnBrk="1" fontAlgn="base" latinLnBrk="0" hangingPunct="1">
              <a:spcBef>
                <a:spcPct val="20000"/>
              </a:spcBef>
              <a:spcAft>
                <a:spcPct val="0"/>
              </a:spcAft>
              <a:buFont typeface="HGPｺﾞｼｯｸE" pitchFamily="50" charset="-128"/>
              <a:buChar char="-"/>
              <a:defRPr kumimoji="1" lang="ja-JP" altLang="en-US" sz="2667" kern="1200" smtClean="0">
                <a:solidFill>
                  <a:schemeClr val="tx1"/>
                </a:solidFill>
                <a:latin typeface="+mn-ea"/>
                <a:ea typeface="+mn-ea"/>
                <a:cs typeface="+mn-cs"/>
              </a:defRPr>
            </a:lvl2pPr>
            <a:lvl3pPr marL="1523925" indent="-304784" algn="l" defTabSz="609570" rtl="0" eaLnBrk="1" fontAlgn="base" latinLnBrk="0" hangingPunct="1">
              <a:spcBef>
                <a:spcPct val="20000"/>
              </a:spcBef>
              <a:spcAft>
                <a:spcPct val="0"/>
              </a:spcAft>
              <a:buFont typeface="Arial"/>
              <a:buChar char="•"/>
              <a:defRPr kumimoji="1" lang="ja-JP" altLang="en-US" sz="2667" kern="1200" smtClean="0">
                <a:solidFill>
                  <a:schemeClr val="tx1"/>
                </a:solidFill>
                <a:latin typeface="+mn-ea"/>
                <a:ea typeface="+mn-ea"/>
                <a:cs typeface="+mn-cs"/>
              </a:defRPr>
            </a:lvl3pPr>
            <a:lvl4pPr marL="2133493" indent="-304784" algn="l" defTabSz="609570" rtl="0" eaLnBrk="1" fontAlgn="base" latinLnBrk="0" hangingPunct="1">
              <a:spcBef>
                <a:spcPct val="20000"/>
              </a:spcBef>
              <a:spcAft>
                <a:spcPct val="0"/>
              </a:spcAft>
              <a:buFont typeface="Arial"/>
              <a:buChar char="–"/>
              <a:defRPr kumimoji="1" lang="ja-JP" altLang="en-US" sz="3200" kern="1200" smtClean="0">
                <a:solidFill>
                  <a:schemeClr val="tx1"/>
                </a:solidFill>
                <a:latin typeface="+mn-ea"/>
                <a:ea typeface="+mn-ea"/>
                <a:cs typeface="+mn-cs"/>
              </a:defRPr>
            </a:lvl4pPr>
            <a:lvl5pPr marL="2743062" indent="-304784" algn="l" defTabSz="609570" rtl="0" eaLnBrk="1" fontAlgn="base" latinLnBrk="0" hangingPunct="1">
              <a:spcBef>
                <a:spcPct val="20000"/>
              </a:spcBef>
              <a:spcAft>
                <a:spcPct val="0"/>
              </a:spcAft>
              <a:buFont typeface="Arial"/>
              <a:buChar char="»"/>
              <a:defRPr kumimoji="1" lang="ja-JP" altLang="en-US" sz="3200" kern="1200">
                <a:solidFill>
                  <a:schemeClr val="tx1"/>
                </a:solidFill>
                <a:latin typeface="+mn-ea"/>
                <a:ea typeface="+mn-ea"/>
                <a:cs typeface="+mn-cs"/>
              </a:defRPr>
            </a:lvl5pPr>
            <a:lvl6pPr marL="335263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kumimoji="1" sz="2667" kern="1200">
                <a:solidFill>
                  <a:schemeClr val="tx1"/>
                </a:solidFill>
                <a:latin typeface="+mn-lt"/>
                <a:ea typeface="+mn-ea"/>
                <a:cs typeface="+mn-cs"/>
              </a:defRPr>
            </a:lvl9pPr>
          </a:lstStyle>
          <a:p>
            <a:pPr marL="0" indent="0">
              <a:buFont typeface="Wingdings" pitchFamily="2" charset="2"/>
              <a:buNone/>
            </a:pPr>
            <a:r>
              <a:rPr lang="en-US" altLang="ja-JP" sz="2800" b="1" dirty="0">
                <a:solidFill>
                  <a:srgbClr val="0070C0"/>
                </a:solidFill>
              </a:rPr>
              <a:t>WG03</a:t>
            </a:r>
            <a:r>
              <a:rPr lang="ja-JP" altLang="en-US" sz="2800" b="1" dirty="0">
                <a:solidFill>
                  <a:srgbClr val="0070C0"/>
                </a:solidFill>
              </a:rPr>
              <a:t>「</a:t>
            </a:r>
            <a:r>
              <a:rPr lang="en-US" altLang="ja-JP" sz="2800" b="1" dirty="0">
                <a:solidFill>
                  <a:srgbClr val="0070C0"/>
                </a:solidFill>
              </a:rPr>
              <a:t>SDGs</a:t>
            </a:r>
            <a:r>
              <a:rPr lang="ja-JP" altLang="en-US" sz="2800" b="1" dirty="0">
                <a:solidFill>
                  <a:srgbClr val="0070C0"/>
                </a:solidFill>
              </a:rPr>
              <a:t>推進」ワーキンググループの創設</a:t>
            </a:r>
          </a:p>
        </p:txBody>
      </p:sp>
    </p:spTree>
    <p:extLst>
      <p:ext uri="{BB962C8B-B14F-4D97-AF65-F5344CB8AC3E}">
        <p14:creationId xmlns:p14="http://schemas.microsoft.com/office/powerpoint/2010/main" val="256241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7_1st_wa2013">
  <a:themeElements>
    <a:clrScheme name="インスピレーション">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effectLst/>
      </a:spPr>
      <a:bodyPr vert="horz" wrap="square" lIns="91440" tIns="45720" rIns="91440" bIns="45720" numCol="1" anchor="t" anchorCtr="0" compatLnSpc="1">
        <a:prstTxWarp prst="textNoShape">
          <a:avLst/>
        </a:prstTxWarp>
      </a:bodyPr>
      <a:lstStyle>
        <a:defPPr marL="0" indent="0">
          <a:buNone/>
          <a:defRPr sz="1800"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9253</TotalTime>
  <Words>2084</Words>
  <Application>Microsoft Office PowerPoint</Application>
  <PresentationFormat>ワイド画面</PresentationFormat>
  <Paragraphs>356</Paragraphs>
  <Slides>13</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DNPShueiGoGinStd-L</vt:lpstr>
      <vt:lpstr>HGPｺﾞｼｯｸE</vt:lpstr>
      <vt:lpstr>Meiryo UI</vt:lpstr>
      <vt:lpstr>メイリオ</vt:lpstr>
      <vt:lpstr>游ゴシック</vt:lpstr>
      <vt:lpstr>Arial</vt:lpstr>
      <vt:lpstr>Calibri</vt:lpstr>
      <vt:lpstr>News Gothic MT</vt:lpstr>
      <vt:lpstr>Wingdings</vt:lpstr>
      <vt:lpstr>7_1st_wa2013</vt:lpstr>
      <vt:lpstr>WG09主催 運輸事業者としての環境・燃費・猛暑対策セミナー 「猛暑・燃油価格高騰はこれで乗り切る!!」 TDBCからのご案内</vt:lpstr>
      <vt:lpstr>TDBCの概要</vt:lpstr>
      <vt:lpstr>会員一覧（2026年5月29日現在）</vt:lpstr>
      <vt:lpstr>テーマ毎のWG活動（現行年度） </vt:lpstr>
      <vt:lpstr>WG活動での課題解決のアプローチ</vt:lpstr>
      <vt:lpstr>エコドライブの推進</vt:lpstr>
      <vt:lpstr>WG05 traevo Platform/traevo noWaの実現 </vt:lpstr>
      <vt:lpstr>テーマ毎のWG活動（現行年度） </vt:lpstr>
      <vt:lpstr>WG09 事例の公開等による実践推進～実現</vt:lpstr>
      <vt:lpstr>WG09 事例の公開等による実践推進～実現</vt:lpstr>
      <vt:lpstr>TDBC Forum 2026（2026年7月10日オンライン開催）</vt:lpstr>
      <vt:lpstr>TDBC HPと入会のご案内</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小島 薫 (Kaoru Kojima)</dc:creator>
  <cp:lastModifiedBy>小島 薫 (Kaoru Kojima)</cp:lastModifiedBy>
  <cp:revision>111</cp:revision>
  <cp:lastPrinted>2026-05-27T10:33:43Z</cp:lastPrinted>
  <dcterms:created xsi:type="dcterms:W3CDTF">2025-09-28T22:35:19Z</dcterms:created>
  <dcterms:modified xsi:type="dcterms:W3CDTF">2026-06-16T08:54:14Z</dcterms:modified>
</cp:coreProperties>
</file>